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8"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4/20/2023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4/20/2023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4/20/2023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a:extLst>
              <a:ext uri="{FF2B5EF4-FFF2-40B4-BE49-F238E27FC236}">
                <a16:creationId xmlns:a16="http://schemas.microsoft.com/office/drawing/2014/main" id="{FD91795E-AA34-3117-9F77-D1CBD6FD3A2C}"/>
              </a:ext>
            </a:extLst>
          </p:cNvPr>
          <p:cNvPicPr>
            <a:picLocks noChangeAspect="1"/>
          </p:cNvPicPr>
          <p:nvPr/>
        </p:nvPicPr>
        <p:blipFill>
          <a:blip r:embed="rId2"/>
          <a:srcRect b="17614"/>
          <a:stretch>
            <a:fillRect/>
          </a:stretch>
        </p:blipFill>
        <p:spPr>
          <a:xfrm>
            <a:off x="196563" y="131976"/>
            <a:ext cx="1727666" cy="827542"/>
          </a:xfrm>
          <a:prstGeom prst="rect">
            <a:avLst/>
          </a:prstGeom>
        </p:spPr>
      </p:pic>
      <p:sp>
        <p:nvSpPr>
          <p:cNvPr id="6" name="TextBox 5">
            <a:extLst>
              <a:ext uri="{FF2B5EF4-FFF2-40B4-BE49-F238E27FC236}">
                <a16:creationId xmlns:a16="http://schemas.microsoft.com/office/drawing/2014/main" id="{F7A1B481-0EA9-34B6-5533-586C16A274DC}"/>
              </a:ext>
            </a:extLst>
          </p:cNvPr>
          <p:cNvSpPr txBox="1"/>
          <p:nvPr/>
        </p:nvSpPr>
        <p:spPr>
          <a:xfrm>
            <a:off x="3271690" y="2644170"/>
            <a:ext cx="5648620" cy="1569660"/>
          </a:xfrm>
          <a:prstGeom prst="rect">
            <a:avLst/>
          </a:prstGeom>
          <a:noFill/>
        </p:spPr>
        <p:txBody>
          <a:bodyPr wrap="square">
            <a:spAutoFit/>
          </a:bodyPr>
          <a:lstStyle/>
          <a:p>
            <a:pPr marL="0" indent="0">
              <a:buNone/>
            </a:pPr>
            <a:r>
              <a:rPr lang="en-US" altLang="zh-CN" sz="9600" b="1" dirty="0">
                <a:solidFill>
                  <a:srgbClr val="5E2620"/>
                </a:solidFill>
                <a:latin typeface="Calibri" panose="020F0502020204030204" charset="0"/>
                <a:ea typeface="Calibri" panose="020F0502020204030204" charset="0"/>
                <a:cs typeface="Calibri" panose="020F0502020204030204" charset="0"/>
              </a:rPr>
              <a:t>WELCOME</a:t>
            </a:r>
          </a:p>
        </p:txBody>
      </p:sp>
    </p:spTree>
    <p:extLst>
      <p:ext uri="{BB962C8B-B14F-4D97-AF65-F5344CB8AC3E}">
        <p14:creationId xmlns:p14="http://schemas.microsoft.com/office/powerpoint/2010/main" val="2835796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5ECE-C296-9912-592F-41F3B1B206D2}"/>
              </a:ext>
            </a:extLst>
          </p:cNvPr>
          <p:cNvSpPr>
            <a:spLocks noGrp="1"/>
          </p:cNvSpPr>
          <p:nvPr>
            <p:ph type="title"/>
          </p:nvPr>
        </p:nvSpPr>
        <p:spPr/>
        <p:txBody>
          <a:bodyPr/>
          <a:lstStyle/>
          <a:p>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endParaRPr lang="en-IN" dirty="0">
              <a:solidFill>
                <a:schemeClr val="bg1"/>
              </a:solidFill>
            </a:endParaRPr>
          </a:p>
        </p:txBody>
      </p:sp>
      <p:pic>
        <p:nvPicPr>
          <p:cNvPr id="4" name="Content Placeholder 1" descr="angular-spring-boot-mysql">
            <a:extLst>
              <a:ext uri="{FF2B5EF4-FFF2-40B4-BE49-F238E27FC236}">
                <a16:creationId xmlns:a16="http://schemas.microsoft.com/office/drawing/2014/main" id="{842B0B87-A419-87DB-132E-7158D9941329}"/>
              </a:ext>
            </a:extLst>
          </p:cNvPr>
          <p:cNvPicPr>
            <a:picLocks noGrp="1" noChangeAspect="1"/>
          </p:cNvPicPr>
          <p:nvPr>
            <p:ph idx="1"/>
          </p:nvPr>
        </p:nvPicPr>
        <p:blipFill>
          <a:blip r:embed="rId2"/>
          <a:stretch>
            <a:fillRect/>
          </a:stretch>
        </p:blipFill>
        <p:spPr>
          <a:xfrm>
            <a:off x="1154954" y="2498103"/>
            <a:ext cx="9318225" cy="4176073"/>
          </a:xfrm>
          <a:prstGeom prst="rect">
            <a:avLst/>
          </a:prstGeom>
        </p:spPr>
      </p:pic>
    </p:spTree>
    <p:extLst>
      <p:ext uri="{BB962C8B-B14F-4D97-AF65-F5344CB8AC3E}">
        <p14:creationId xmlns:p14="http://schemas.microsoft.com/office/powerpoint/2010/main" val="1261170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5716-AD91-BEAF-9B08-6B3C6909D4FF}"/>
              </a:ext>
            </a:extLst>
          </p:cNvPr>
          <p:cNvSpPr>
            <a:spLocks noGrp="1"/>
          </p:cNvSpPr>
          <p:nvPr>
            <p:ph type="title"/>
          </p:nvPr>
        </p:nvSpPr>
        <p:spPr/>
        <p:txBody>
          <a:bodyPr/>
          <a:lstStyle/>
          <a:p>
            <a:r>
              <a:rPr lang="en-US" dirty="0"/>
              <a:t>USER FLOW</a:t>
            </a:r>
            <a:endParaRPr lang="en-IN" dirty="0"/>
          </a:p>
        </p:txBody>
      </p:sp>
      <p:pic>
        <p:nvPicPr>
          <p:cNvPr id="5" name="Content Placeholder 4">
            <a:extLst>
              <a:ext uri="{FF2B5EF4-FFF2-40B4-BE49-F238E27FC236}">
                <a16:creationId xmlns:a16="http://schemas.microsoft.com/office/drawing/2014/main" id="{B35DD3E1-D90F-14D3-FA5E-D6E6D76D21E6}"/>
              </a:ext>
            </a:extLst>
          </p:cNvPr>
          <p:cNvPicPr>
            <a:picLocks noGrp="1" noChangeAspect="1"/>
          </p:cNvPicPr>
          <p:nvPr>
            <p:ph idx="1"/>
          </p:nvPr>
        </p:nvPicPr>
        <p:blipFill>
          <a:blip r:embed="rId2"/>
          <a:stretch>
            <a:fillRect/>
          </a:stretch>
        </p:blipFill>
        <p:spPr>
          <a:xfrm>
            <a:off x="3430509" y="2603499"/>
            <a:ext cx="5081895" cy="4060840"/>
          </a:xfrm>
        </p:spPr>
      </p:pic>
    </p:spTree>
    <p:extLst>
      <p:ext uri="{BB962C8B-B14F-4D97-AF65-F5344CB8AC3E}">
        <p14:creationId xmlns:p14="http://schemas.microsoft.com/office/powerpoint/2010/main" val="2960304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D8A8-429E-7986-2754-95F5D0DAE92C}"/>
              </a:ext>
            </a:extLst>
          </p:cNvPr>
          <p:cNvSpPr>
            <a:spLocks noGrp="1"/>
          </p:cNvSpPr>
          <p:nvPr>
            <p:ph type="title"/>
          </p:nvPr>
        </p:nvSpPr>
        <p:spPr/>
        <p:txBody>
          <a:bodyPr/>
          <a:lstStyle/>
          <a:p>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endParaRPr lang="en-IN" dirty="0">
              <a:solidFill>
                <a:schemeClr val="bg1"/>
              </a:solidFill>
            </a:endParaRPr>
          </a:p>
        </p:txBody>
      </p:sp>
      <p:sp>
        <p:nvSpPr>
          <p:cNvPr id="3" name="Content Placeholder 2">
            <a:extLst>
              <a:ext uri="{FF2B5EF4-FFF2-40B4-BE49-F238E27FC236}">
                <a16:creationId xmlns:a16="http://schemas.microsoft.com/office/drawing/2014/main" id="{CD8090D4-7BC3-B42C-6102-C801A3C07FE8}"/>
              </a:ext>
            </a:extLst>
          </p:cNvPr>
          <p:cNvSpPr>
            <a:spLocks noGrp="1"/>
          </p:cNvSpPr>
          <p:nvPr>
            <p:ph idx="1"/>
          </p:nvPr>
        </p:nvSpPr>
        <p:spPr/>
        <p:txBody>
          <a:bodyPr/>
          <a:lstStyle/>
          <a:p>
            <a:pPr>
              <a:buFont typeface="Arial" panose="020B0604020202020204" pitchFamily="34" charset="0"/>
              <a:buChar char="•"/>
            </a:pPr>
            <a:r>
              <a:rPr lang="en-US" sz="2800" dirty="0">
                <a:latin typeface="Times New Roman" panose="02020603050405020304" charset="0"/>
                <a:cs typeface="Times New Roman" panose="02020603050405020304" charset="0"/>
              </a:rPr>
              <a:t> </a:t>
            </a:r>
            <a:r>
              <a:rPr lang="en-US" sz="1800" dirty="0">
                <a:latin typeface="Times New Roman" panose="02020603050405020304" charset="0"/>
                <a:cs typeface="Times New Roman" panose="02020603050405020304" charset="0"/>
              </a:rPr>
              <a:t>The system contains 3 Modules</a:t>
            </a:r>
          </a:p>
          <a:p>
            <a:pPr marL="514350" indent="-514350">
              <a:buAutoNum type="arabicPeriod"/>
            </a:pPr>
            <a:r>
              <a:rPr lang="en-US" sz="1800" b="1" dirty="0">
                <a:latin typeface="Times New Roman" panose="02020603050405020304" charset="0"/>
                <a:cs typeface="Times New Roman" panose="02020603050405020304" charset="0"/>
              </a:rPr>
              <a:t>ADMIN</a:t>
            </a:r>
            <a:r>
              <a:rPr lang="en-US" sz="1800" dirty="0">
                <a:latin typeface="Times New Roman" panose="02020603050405020304" charset="0"/>
                <a:cs typeface="Times New Roman" panose="02020603050405020304" charset="0"/>
              </a:rPr>
              <a:t> – Registration, login, manages appointments, doctor list, patient lists, payments</a:t>
            </a:r>
          </a:p>
          <a:p>
            <a:pPr marL="514350" indent="-514350">
              <a:buAutoNum type="arabicPeriod"/>
            </a:pPr>
            <a:r>
              <a:rPr lang="en-US" sz="1800" b="1" dirty="0">
                <a:latin typeface="Times New Roman" panose="02020603050405020304" charset="0"/>
                <a:cs typeface="Times New Roman" panose="02020603050405020304" charset="0"/>
              </a:rPr>
              <a:t>DOCTOR</a:t>
            </a:r>
            <a:r>
              <a:rPr lang="en-US" sz="1800" dirty="0">
                <a:latin typeface="Times New Roman" panose="02020603050405020304" charset="0"/>
                <a:cs typeface="Times New Roman" panose="02020603050405020304" charset="0"/>
              </a:rPr>
              <a:t> – Signup, login and generates prescription</a:t>
            </a:r>
          </a:p>
          <a:p>
            <a:pPr marL="514350" indent="-514350">
              <a:buAutoNum type="arabicPeriod"/>
            </a:pPr>
            <a:r>
              <a:rPr lang="en-US" b="1" dirty="0">
                <a:latin typeface="Times New Roman" panose="02020603050405020304" charset="0"/>
                <a:cs typeface="Times New Roman" panose="02020603050405020304" charset="0"/>
              </a:rPr>
              <a:t>PATIENT</a:t>
            </a:r>
            <a:r>
              <a:rPr lang="en-US" sz="1800" dirty="0">
                <a:latin typeface="Times New Roman" panose="02020603050405020304" charset="0"/>
                <a:cs typeface="Times New Roman" panose="02020603050405020304" charset="0"/>
              </a:rPr>
              <a:t>  - Signup, login, creates appointment and payment</a:t>
            </a:r>
          </a:p>
          <a:p>
            <a:endParaRPr lang="en-IN" dirty="0"/>
          </a:p>
        </p:txBody>
      </p:sp>
    </p:spTree>
    <p:extLst>
      <p:ext uri="{BB962C8B-B14F-4D97-AF65-F5344CB8AC3E}">
        <p14:creationId xmlns:p14="http://schemas.microsoft.com/office/powerpoint/2010/main" val="250044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A80EB-3E79-BA9B-1464-17A046CDB77A}"/>
              </a:ext>
            </a:extLst>
          </p:cNvPr>
          <p:cNvSpPr>
            <a:spLocks noGrp="1"/>
          </p:cNvSpPr>
          <p:nvPr>
            <p:ph type="title"/>
          </p:nvPr>
        </p:nvSpPr>
        <p:spPr/>
        <p:txBody>
          <a:bodyPr/>
          <a:lstStyle/>
          <a:p>
            <a:r>
              <a:rPr lang="en-US" sz="3600" b="1" dirty="0">
                <a:latin typeface="Times New Roman" panose="02020603050405020304" charset="0"/>
                <a:cs typeface="Times New Roman" panose="02020603050405020304" charset="0"/>
              </a:rPr>
              <a:t>OUTPUT SCREENSHOTS                                    IN POSTMAN</a:t>
            </a:r>
            <a:endParaRPr lang="en-IN" dirty="0"/>
          </a:p>
        </p:txBody>
      </p:sp>
      <p:sp>
        <p:nvSpPr>
          <p:cNvPr id="3" name="Content Placeholder 2">
            <a:extLst>
              <a:ext uri="{FF2B5EF4-FFF2-40B4-BE49-F238E27FC236}">
                <a16:creationId xmlns:a16="http://schemas.microsoft.com/office/drawing/2014/main" id="{A019399F-3460-256D-2FFE-DE7CAD63C532}"/>
              </a:ext>
            </a:extLst>
          </p:cNvPr>
          <p:cNvSpPr>
            <a:spLocks noGrp="1"/>
          </p:cNvSpPr>
          <p:nvPr>
            <p:ph idx="1"/>
          </p:nvPr>
        </p:nvSpPr>
        <p:spPr>
          <a:xfrm>
            <a:off x="405354" y="2498103"/>
            <a:ext cx="9575260" cy="3521697"/>
          </a:xfrm>
        </p:spPr>
        <p:txBody>
          <a:bodyPr/>
          <a:lstStyle/>
          <a:p>
            <a:pPr marL="0" indent="0">
              <a:buNone/>
            </a:pPr>
            <a:r>
              <a:rPr lang="en-US" b="1" dirty="0"/>
              <a:t>Admin Registration -                                                          Admin Login -                                         </a:t>
            </a:r>
          </a:p>
          <a:p>
            <a:endParaRPr lang="en-US" b="1" dirty="0"/>
          </a:p>
          <a:p>
            <a:endParaRPr lang="en-IN" dirty="0"/>
          </a:p>
        </p:txBody>
      </p:sp>
      <p:pic>
        <p:nvPicPr>
          <p:cNvPr id="7" name="Picture 6">
            <a:extLst>
              <a:ext uri="{FF2B5EF4-FFF2-40B4-BE49-F238E27FC236}">
                <a16:creationId xmlns:a16="http://schemas.microsoft.com/office/drawing/2014/main" id="{A475CC14-5D1E-4631-0DF9-8AA120D2DE0F}"/>
              </a:ext>
            </a:extLst>
          </p:cNvPr>
          <p:cNvPicPr>
            <a:picLocks noChangeAspect="1"/>
          </p:cNvPicPr>
          <p:nvPr/>
        </p:nvPicPr>
        <p:blipFill>
          <a:blip r:embed="rId2"/>
          <a:stretch>
            <a:fillRect/>
          </a:stretch>
        </p:blipFill>
        <p:spPr>
          <a:xfrm>
            <a:off x="405353" y="3289955"/>
            <a:ext cx="5865567" cy="3299381"/>
          </a:xfrm>
          <a:prstGeom prst="rect">
            <a:avLst/>
          </a:prstGeom>
        </p:spPr>
      </p:pic>
      <p:pic>
        <p:nvPicPr>
          <p:cNvPr id="9" name="Picture 8">
            <a:extLst>
              <a:ext uri="{FF2B5EF4-FFF2-40B4-BE49-F238E27FC236}">
                <a16:creationId xmlns:a16="http://schemas.microsoft.com/office/drawing/2014/main" id="{DF442449-C857-83A3-3EA6-ACF12A4E0DDC}"/>
              </a:ext>
            </a:extLst>
          </p:cNvPr>
          <p:cNvPicPr>
            <a:picLocks noChangeAspect="1"/>
          </p:cNvPicPr>
          <p:nvPr/>
        </p:nvPicPr>
        <p:blipFill>
          <a:blip r:embed="rId2"/>
          <a:stretch>
            <a:fillRect/>
          </a:stretch>
        </p:blipFill>
        <p:spPr>
          <a:xfrm>
            <a:off x="6326434" y="3289954"/>
            <a:ext cx="5579620" cy="3299381"/>
          </a:xfrm>
          <a:prstGeom prst="rect">
            <a:avLst/>
          </a:prstGeom>
        </p:spPr>
      </p:pic>
    </p:spTree>
    <p:extLst>
      <p:ext uri="{BB962C8B-B14F-4D97-AF65-F5344CB8AC3E}">
        <p14:creationId xmlns:p14="http://schemas.microsoft.com/office/powerpoint/2010/main" val="1570626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9F987-B48B-AE3F-147B-303FE331D64A}"/>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DE4BDF10-A371-3D35-C778-F36F9FCA4529}"/>
              </a:ext>
            </a:extLst>
          </p:cNvPr>
          <p:cNvSpPr>
            <a:spLocks noGrp="1"/>
          </p:cNvSpPr>
          <p:nvPr>
            <p:ph idx="1"/>
          </p:nvPr>
        </p:nvSpPr>
        <p:spPr>
          <a:xfrm>
            <a:off x="386500" y="2584646"/>
            <a:ext cx="8825659" cy="3416300"/>
          </a:xfrm>
        </p:spPr>
        <p:txBody>
          <a:bodyPr/>
          <a:lstStyle/>
          <a:p>
            <a:pPr marL="0" indent="0">
              <a:buNone/>
            </a:pPr>
            <a:r>
              <a:rPr lang="en-US" b="1" dirty="0"/>
              <a:t>Doctor Registration-                                                         Doctor Login - </a:t>
            </a:r>
          </a:p>
          <a:p>
            <a:pPr marL="0" indent="0">
              <a:buNone/>
            </a:pPr>
            <a:endParaRPr lang="en-IN" b="1" dirty="0"/>
          </a:p>
        </p:txBody>
      </p:sp>
      <p:pic>
        <p:nvPicPr>
          <p:cNvPr id="5" name="Picture 4">
            <a:extLst>
              <a:ext uri="{FF2B5EF4-FFF2-40B4-BE49-F238E27FC236}">
                <a16:creationId xmlns:a16="http://schemas.microsoft.com/office/drawing/2014/main" id="{D6569061-9A4E-8CAC-140F-519E30D51DB7}"/>
              </a:ext>
            </a:extLst>
          </p:cNvPr>
          <p:cNvPicPr>
            <a:picLocks noChangeAspect="1"/>
          </p:cNvPicPr>
          <p:nvPr/>
        </p:nvPicPr>
        <p:blipFill>
          <a:blip r:embed="rId2"/>
          <a:stretch>
            <a:fillRect/>
          </a:stretch>
        </p:blipFill>
        <p:spPr>
          <a:xfrm>
            <a:off x="386500" y="3270552"/>
            <a:ext cx="5709500" cy="3211593"/>
          </a:xfrm>
          <a:prstGeom prst="rect">
            <a:avLst/>
          </a:prstGeom>
        </p:spPr>
      </p:pic>
      <p:pic>
        <p:nvPicPr>
          <p:cNvPr id="7" name="Picture 6">
            <a:extLst>
              <a:ext uri="{FF2B5EF4-FFF2-40B4-BE49-F238E27FC236}">
                <a16:creationId xmlns:a16="http://schemas.microsoft.com/office/drawing/2014/main" id="{2167992E-3E94-4F60-5E35-73AB70CC904C}"/>
              </a:ext>
            </a:extLst>
          </p:cNvPr>
          <p:cNvPicPr>
            <a:picLocks noChangeAspect="1"/>
          </p:cNvPicPr>
          <p:nvPr/>
        </p:nvPicPr>
        <p:blipFill>
          <a:blip r:embed="rId3"/>
          <a:stretch>
            <a:fillRect/>
          </a:stretch>
        </p:blipFill>
        <p:spPr>
          <a:xfrm>
            <a:off x="6202837" y="3270552"/>
            <a:ext cx="5709497" cy="3211592"/>
          </a:xfrm>
          <a:prstGeom prst="rect">
            <a:avLst/>
          </a:prstGeom>
        </p:spPr>
      </p:pic>
    </p:spTree>
    <p:extLst>
      <p:ext uri="{BB962C8B-B14F-4D97-AF65-F5344CB8AC3E}">
        <p14:creationId xmlns:p14="http://schemas.microsoft.com/office/powerpoint/2010/main" val="1486820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DC864-FFC1-FEA8-017F-73729E0D7366}"/>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85016544-894E-1E3D-FE8D-80BA7F01CC5D}"/>
              </a:ext>
            </a:extLst>
          </p:cNvPr>
          <p:cNvSpPr>
            <a:spLocks noGrp="1"/>
          </p:cNvSpPr>
          <p:nvPr>
            <p:ph idx="1"/>
          </p:nvPr>
        </p:nvSpPr>
        <p:spPr>
          <a:xfrm>
            <a:off x="414779" y="2531859"/>
            <a:ext cx="8825659" cy="3416300"/>
          </a:xfrm>
        </p:spPr>
        <p:txBody>
          <a:bodyPr/>
          <a:lstStyle/>
          <a:p>
            <a:pPr marL="0" indent="0">
              <a:buNone/>
            </a:pPr>
            <a:r>
              <a:rPr lang="en-US" b="1" dirty="0"/>
              <a:t>Patient Registration –                                                        Patient Login - </a:t>
            </a:r>
          </a:p>
          <a:p>
            <a:pPr marL="0" indent="0">
              <a:buNone/>
            </a:pPr>
            <a:r>
              <a:rPr lang="en-US" b="1" dirty="0"/>
              <a:t> </a:t>
            </a:r>
            <a:endParaRPr lang="en-IN" b="1" dirty="0"/>
          </a:p>
        </p:txBody>
      </p:sp>
      <p:pic>
        <p:nvPicPr>
          <p:cNvPr id="5" name="Picture 4">
            <a:extLst>
              <a:ext uri="{FF2B5EF4-FFF2-40B4-BE49-F238E27FC236}">
                <a16:creationId xmlns:a16="http://schemas.microsoft.com/office/drawing/2014/main" id="{E4A21AFE-EF5B-A205-4A82-CC9F27BCD26A}"/>
              </a:ext>
            </a:extLst>
          </p:cNvPr>
          <p:cNvPicPr>
            <a:picLocks noChangeAspect="1"/>
          </p:cNvPicPr>
          <p:nvPr/>
        </p:nvPicPr>
        <p:blipFill>
          <a:blip r:embed="rId2"/>
          <a:stretch>
            <a:fillRect/>
          </a:stretch>
        </p:blipFill>
        <p:spPr>
          <a:xfrm>
            <a:off x="414779" y="3304945"/>
            <a:ext cx="5778631" cy="3250480"/>
          </a:xfrm>
          <a:prstGeom prst="rect">
            <a:avLst/>
          </a:prstGeom>
        </p:spPr>
      </p:pic>
      <p:pic>
        <p:nvPicPr>
          <p:cNvPr id="7" name="Picture 6">
            <a:extLst>
              <a:ext uri="{FF2B5EF4-FFF2-40B4-BE49-F238E27FC236}">
                <a16:creationId xmlns:a16="http://schemas.microsoft.com/office/drawing/2014/main" id="{C68E274E-FF95-986D-2FF8-6AF3F0881CF1}"/>
              </a:ext>
            </a:extLst>
          </p:cNvPr>
          <p:cNvPicPr>
            <a:picLocks noChangeAspect="1"/>
          </p:cNvPicPr>
          <p:nvPr/>
        </p:nvPicPr>
        <p:blipFill>
          <a:blip r:embed="rId3"/>
          <a:stretch>
            <a:fillRect/>
          </a:stretch>
        </p:blipFill>
        <p:spPr>
          <a:xfrm>
            <a:off x="6268825" y="3304945"/>
            <a:ext cx="5778631" cy="3250480"/>
          </a:xfrm>
          <a:prstGeom prst="rect">
            <a:avLst/>
          </a:prstGeom>
        </p:spPr>
      </p:pic>
    </p:spTree>
    <p:extLst>
      <p:ext uri="{BB962C8B-B14F-4D97-AF65-F5344CB8AC3E}">
        <p14:creationId xmlns:p14="http://schemas.microsoft.com/office/powerpoint/2010/main" val="2447816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5385-B528-CD31-B1F9-4ACF212561F5}"/>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8CB66CDE-61C7-F417-1BC5-8AC2D0A7BD3F}"/>
              </a:ext>
            </a:extLst>
          </p:cNvPr>
          <p:cNvSpPr>
            <a:spLocks noGrp="1"/>
          </p:cNvSpPr>
          <p:nvPr>
            <p:ph idx="1"/>
          </p:nvPr>
        </p:nvSpPr>
        <p:spPr>
          <a:xfrm>
            <a:off x="311085" y="2537512"/>
            <a:ext cx="8825659" cy="3416300"/>
          </a:xfrm>
        </p:spPr>
        <p:txBody>
          <a:bodyPr/>
          <a:lstStyle/>
          <a:p>
            <a:pPr marL="0" indent="0">
              <a:buNone/>
            </a:pPr>
            <a:r>
              <a:rPr lang="en-US" b="1" dirty="0"/>
              <a:t>Booking Appointment –                                                    Prescription -</a:t>
            </a:r>
          </a:p>
          <a:p>
            <a:pPr marL="0" indent="0">
              <a:buNone/>
            </a:pPr>
            <a:endParaRPr lang="en-IN" b="1" dirty="0"/>
          </a:p>
        </p:txBody>
      </p:sp>
      <p:pic>
        <p:nvPicPr>
          <p:cNvPr id="5" name="Picture 4">
            <a:extLst>
              <a:ext uri="{FF2B5EF4-FFF2-40B4-BE49-F238E27FC236}">
                <a16:creationId xmlns:a16="http://schemas.microsoft.com/office/drawing/2014/main" id="{E52958FB-1CC8-AA1A-ECF4-B65DA9608EC1}"/>
              </a:ext>
            </a:extLst>
          </p:cNvPr>
          <p:cNvPicPr>
            <a:picLocks noChangeAspect="1"/>
          </p:cNvPicPr>
          <p:nvPr/>
        </p:nvPicPr>
        <p:blipFill>
          <a:blip r:embed="rId2"/>
          <a:stretch>
            <a:fillRect/>
          </a:stretch>
        </p:blipFill>
        <p:spPr>
          <a:xfrm>
            <a:off x="311085" y="3148551"/>
            <a:ext cx="5765014" cy="3242821"/>
          </a:xfrm>
          <a:prstGeom prst="rect">
            <a:avLst/>
          </a:prstGeom>
        </p:spPr>
      </p:pic>
      <p:pic>
        <p:nvPicPr>
          <p:cNvPr id="7" name="Picture 6">
            <a:extLst>
              <a:ext uri="{FF2B5EF4-FFF2-40B4-BE49-F238E27FC236}">
                <a16:creationId xmlns:a16="http://schemas.microsoft.com/office/drawing/2014/main" id="{FC5469E5-1E19-E66E-5D21-E1A638047BEC}"/>
              </a:ext>
            </a:extLst>
          </p:cNvPr>
          <p:cNvPicPr>
            <a:picLocks noChangeAspect="1"/>
          </p:cNvPicPr>
          <p:nvPr/>
        </p:nvPicPr>
        <p:blipFill>
          <a:blip r:embed="rId3"/>
          <a:stretch>
            <a:fillRect/>
          </a:stretch>
        </p:blipFill>
        <p:spPr>
          <a:xfrm>
            <a:off x="6193411" y="3148550"/>
            <a:ext cx="5765014" cy="3242821"/>
          </a:xfrm>
          <a:prstGeom prst="rect">
            <a:avLst/>
          </a:prstGeom>
        </p:spPr>
      </p:pic>
    </p:spTree>
    <p:extLst>
      <p:ext uri="{BB962C8B-B14F-4D97-AF65-F5344CB8AC3E}">
        <p14:creationId xmlns:p14="http://schemas.microsoft.com/office/powerpoint/2010/main" val="690225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8C3B-45C6-5F38-8AA2-2144D361A826}"/>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C225E4B4-01D7-32AD-96A3-76D47D85C7B5}"/>
              </a:ext>
            </a:extLst>
          </p:cNvPr>
          <p:cNvSpPr>
            <a:spLocks noGrp="1"/>
          </p:cNvSpPr>
          <p:nvPr>
            <p:ph idx="1"/>
          </p:nvPr>
        </p:nvSpPr>
        <p:spPr/>
        <p:txBody>
          <a:bodyPr/>
          <a:lstStyle/>
          <a:p>
            <a:pPr marL="0" indent="0">
              <a:buNone/>
            </a:pPr>
            <a:r>
              <a:rPr lang="en-US" b="1" dirty="0"/>
              <a:t>Payment – </a:t>
            </a:r>
          </a:p>
          <a:p>
            <a:pPr marL="0" indent="0">
              <a:buNone/>
            </a:pPr>
            <a:endParaRPr lang="en-IN" b="1" dirty="0"/>
          </a:p>
        </p:txBody>
      </p:sp>
      <p:pic>
        <p:nvPicPr>
          <p:cNvPr id="5" name="Picture 4">
            <a:extLst>
              <a:ext uri="{FF2B5EF4-FFF2-40B4-BE49-F238E27FC236}">
                <a16:creationId xmlns:a16="http://schemas.microsoft.com/office/drawing/2014/main" id="{E761E3B5-FD5B-1F8B-76F0-86DA52621A4F}"/>
              </a:ext>
            </a:extLst>
          </p:cNvPr>
          <p:cNvPicPr>
            <a:picLocks noChangeAspect="1"/>
          </p:cNvPicPr>
          <p:nvPr/>
        </p:nvPicPr>
        <p:blipFill>
          <a:blip r:embed="rId2"/>
          <a:stretch>
            <a:fillRect/>
          </a:stretch>
        </p:blipFill>
        <p:spPr>
          <a:xfrm>
            <a:off x="2498103" y="2950590"/>
            <a:ext cx="6737022" cy="3789575"/>
          </a:xfrm>
          <a:prstGeom prst="rect">
            <a:avLst/>
          </a:prstGeom>
        </p:spPr>
      </p:pic>
    </p:spTree>
    <p:extLst>
      <p:ext uri="{BB962C8B-B14F-4D97-AF65-F5344CB8AC3E}">
        <p14:creationId xmlns:p14="http://schemas.microsoft.com/office/powerpoint/2010/main" val="509184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98F3-8DC0-05A9-45D2-BA2D56CC3144}"/>
              </a:ext>
            </a:extLst>
          </p:cNvPr>
          <p:cNvSpPr>
            <a:spLocks noGrp="1"/>
          </p:cNvSpPr>
          <p:nvPr>
            <p:ph type="title"/>
          </p:nvPr>
        </p:nvSpPr>
        <p:spPr/>
        <p:txBody>
          <a:bodyPr/>
          <a:lstStyle/>
          <a:p>
            <a:r>
              <a:rPr lang="en-US" dirty="0"/>
              <a:t>Browser outputs - </a:t>
            </a:r>
            <a:endParaRPr lang="en-IN" dirty="0"/>
          </a:p>
        </p:txBody>
      </p:sp>
      <p:sp>
        <p:nvSpPr>
          <p:cNvPr id="15" name="Content Placeholder 14">
            <a:extLst>
              <a:ext uri="{FF2B5EF4-FFF2-40B4-BE49-F238E27FC236}">
                <a16:creationId xmlns:a16="http://schemas.microsoft.com/office/drawing/2014/main" id="{49FF2BDE-A560-63A1-5C81-7644CC96FD69}"/>
              </a:ext>
            </a:extLst>
          </p:cNvPr>
          <p:cNvSpPr>
            <a:spLocks noGrp="1"/>
          </p:cNvSpPr>
          <p:nvPr>
            <p:ph idx="1"/>
          </p:nvPr>
        </p:nvSpPr>
        <p:spPr/>
        <p:txBody>
          <a:bodyPr/>
          <a:lstStyle/>
          <a:p>
            <a:pPr marL="0" indent="0">
              <a:buNone/>
            </a:pPr>
            <a:r>
              <a:rPr lang="en-US" dirty="0"/>
              <a:t>Admin Login page –</a:t>
            </a:r>
          </a:p>
          <a:p>
            <a:pPr marL="0" indent="0">
              <a:buNone/>
            </a:pPr>
            <a:endParaRPr lang="en-IN" dirty="0"/>
          </a:p>
        </p:txBody>
      </p:sp>
      <p:pic>
        <p:nvPicPr>
          <p:cNvPr id="19" name="Picture 18">
            <a:extLst>
              <a:ext uri="{FF2B5EF4-FFF2-40B4-BE49-F238E27FC236}">
                <a16:creationId xmlns:a16="http://schemas.microsoft.com/office/drawing/2014/main" id="{0FEDB5EB-D696-8048-6419-C105E17971CF}"/>
              </a:ext>
            </a:extLst>
          </p:cNvPr>
          <p:cNvPicPr>
            <a:picLocks noChangeAspect="1"/>
          </p:cNvPicPr>
          <p:nvPr/>
        </p:nvPicPr>
        <p:blipFill>
          <a:blip r:embed="rId2"/>
          <a:stretch>
            <a:fillRect/>
          </a:stretch>
        </p:blipFill>
        <p:spPr>
          <a:xfrm>
            <a:off x="2413262" y="3016577"/>
            <a:ext cx="6586194" cy="3704734"/>
          </a:xfrm>
          <a:prstGeom prst="rect">
            <a:avLst/>
          </a:prstGeom>
        </p:spPr>
      </p:pic>
    </p:spTree>
    <p:extLst>
      <p:ext uri="{BB962C8B-B14F-4D97-AF65-F5344CB8AC3E}">
        <p14:creationId xmlns:p14="http://schemas.microsoft.com/office/powerpoint/2010/main" val="3638646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1F61-61A2-E71D-5C33-6E066B5E779C}"/>
              </a:ext>
            </a:extLst>
          </p:cNvPr>
          <p:cNvSpPr>
            <a:spLocks noGrp="1"/>
          </p:cNvSpPr>
          <p:nvPr>
            <p:ph type="title"/>
          </p:nvPr>
        </p:nvSpPr>
        <p:spPr/>
        <p:txBody>
          <a:bodyPr/>
          <a:lstStyle/>
          <a:p>
            <a:r>
              <a:rPr lang="en-US" dirty="0"/>
              <a:t>Output</a:t>
            </a:r>
            <a:endParaRPr lang="en-IN" dirty="0"/>
          </a:p>
        </p:txBody>
      </p:sp>
      <p:sp>
        <p:nvSpPr>
          <p:cNvPr id="3" name="Content Placeholder 2">
            <a:extLst>
              <a:ext uri="{FF2B5EF4-FFF2-40B4-BE49-F238E27FC236}">
                <a16:creationId xmlns:a16="http://schemas.microsoft.com/office/drawing/2014/main" id="{9FECEB87-4BE2-43A4-5BF1-F19C647464DF}"/>
              </a:ext>
            </a:extLst>
          </p:cNvPr>
          <p:cNvSpPr>
            <a:spLocks noGrp="1"/>
          </p:cNvSpPr>
          <p:nvPr>
            <p:ph idx="1"/>
          </p:nvPr>
        </p:nvSpPr>
        <p:spPr>
          <a:xfrm>
            <a:off x="1154954" y="2226428"/>
            <a:ext cx="8825659" cy="3416300"/>
          </a:xfrm>
        </p:spPr>
        <p:txBody>
          <a:bodyPr/>
          <a:lstStyle/>
          <a:p>
            <a:pPr marL="0" indent="0">
              <a:buNone/>
            </a:pPr>
            <a:r>
              <a:rPr lang="en-US" dirty="0"/>
              <a:t>Doctor Signup &amp; Login -                                       Patient Signup &amp; Login -</a:t>
            </a:r>
          </a:p>
          <a:p>
            <a:endParaRPr lang="en-IN" dirty="0"/>
          </a:p>
        </p:txBody>
      </p:sp>
      <p:pic>
        <p:nvPicPr>
          <p:cNvPr id="5" name="Picture 4">
            <a:extLst>
              <a:ext uri="{FF2B5EF4-FFF2-40B4-BE49-F238E27FC236}">
                <a16:creationId xmlns:a16="http://schemas.microsoft.com/office/drawing/2014/main" id="{A1B5D8F2-15E1-4EAF-176F-CB74DE733BD3}"/>
              </a:ext>
            </a:extLst>
          </p:cNvPr>
          <p:cNvPicPr>
            <a:picLocks noChangeAspect="1"/>
          </p:cNvPicPr>
          <p:nvPr/>
        </p:nvPicPr>
        <p:blipFill>
          <a:blip r:embed="rId2"/>
          <a:stretch>
            <a:fillRect/>
          </a:stretch>
        </p:blipFill>
        <p:spPr>
          <a:xfrm>
            <a:off x="1152733" y="2615411"/>
            <a:ext cx="3753963" cy="2111604"/>
          </a:xfrm>
          <a:prstGeom prst="rect">
            <a:avLst/>
          </a:prstGeom>
        </p:spPr>
      </p:pic>
      <p:pic>
        <p:nvPicPr>
          <p:cNvPr id="7" name="Picture 6">
            <a:extLst>
              <a:ext uri="{FF2B5EF4-FFF2-40B4-BE49-F238E27FC236}">
                <a16:creationId xmlns:a16="http://schemas.microsoft.com/office/drawing/2014/main" id="{E51F0E55-C5A4-BCC6-15D2-05044541BD9E}"/>
              </a:ext>
            </a:extLst>
          </p:cNvPr>
          <p:cNvPicPr>
            <a:picLocks noChangeAspect="1"/>
          </p:cNvPicPr>
          <p:nvPr/>
        </p:nvPicPr>
        <p:blipFill>
          <a:blip r:embed="rId3"/>
          <a:stretch>
            <a:fillRect/>
          </a:stretch>
        </p:blipFill>
        <p:spPr>
          <a:xfrm>
            <a:off x="6228871" y="4676595"/>
            <a:ext cx="3753962" cy="2111604"/>
          </a:xfrm>
          <a:prstGeom prst="rect">
            <a:avLst/>
          </a:prstGeom>
        </p:spPr>
      </p:pic>
      <p:pic>
        <p:nvPicPr>
          <p:cNvPr id="9" name="Picture 8">
            <a:extLst>
              <a:ext uri="{FF2B5EF4-FFF2-40B4-BE49-F238E27FC236}">
                <a16:creationId xmlns:a16="http://schemas.microsoft.com/office/drawing/2014/main" id="{56E3CF1F-EC1F-EA58-79E2-24EA6AB0CB81}"/>
              </a:ext>
            </a:extLst>
          </p:cNvPr>
          <p:cNvPicPr>
            <a:picLocks noChangeAspect="1"/>
          </p:cNvPicPr>
          <p:nvPr/>
        </p:nvPicPr>
        <p:blipFill>
          <a:blip r:embed="rId4"/>
          <a:stretch>
            <a:fillRect/>
          </a:stretch>
        </p:blipFill>
        <p:spPr>
          <a:xfrm>
            <a:off x="6228871" y="2615411"/>
            <a:ext cx="3751742" cy="2110355"/>
          </a:xfrm>
          <a:prstGeom prst="rect">
            <a:avLst/>
          </a:prstGeom>
        </p:spPr>
      </p:pic>
      <p:pic>
        <p:nvPicPr>
          <p:cNvPr id="11" name="Picture 10">
            <a:extLst>
              <a:ext uri="{FF2B5EF4-FFF2-40B4-BE49-F238E27FC236}">
                <a16:creationId xmlns:a16="http://schemas.microsoft.com/office/drawing/2014/main" id="{3C8C277E-A42C-9407-D1A5-4C0BEE9C437C}"/>
              </a:ext>
            </a:extLst>
          </p:cNvPr>
          <p:cNvPicPr>
            <a:picLocks noChangeAspect="1"/>
          </p:cNvPicPr>
          <p:nvPr/>
        </p:nvPicPr>
        <p:blipFill>
          <a:blip r:embed="rId5"/>
          <a:stretch>
            <a:fillRect/>
          </a:stretch>
        </p:blipFill>
        <p:spPr>
          <a:xfrm>
            <a:off x="1152733" y="4796256"/>
            <a:ext cx="3753963" cy="1991943"/>
          </a:xfrm>
          <a:prstGeom prst="rect">
            <a:avLst/>
          </a:prstGeom>
        </p:spPr>
      </p:pic>
    </p:spTree>
    <p:extLst>
      <p:ext uri="{BB962C8B-B14F-4D97-AF65-F5344CB8AC3E}">
        <p14:creationId xmlns:p14="http://schemas.microsoft.com/office/powerpoint/2010/main" val="2053875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56EE-8A00-9947-8D71-AC4BDB5DACB9}"/>
              </a:ext>
            </a:extLst>
          </p:cNvPr>
          <p:cNvSpPr>
            <a:spLocks noGrp="1"/>
          </p:cNvSpPr>
          <p:nvPr>
            <p:ph type="ctrTitle"/>
          </p:nvPr>
        </p:nvSpPr>
        <p:spPr>
          <a:xfrm>
            <a:off x="1505146" y="1443426"/>
            <a:ext cx="9181708" cy="2114049"/>
          </a:xfrm>
        </p:spPr>
        <p:txBody>
          <a:bodyPr/>
          <a:lstStyle/>
          <a:p>
            <a:pPr algn="ctr"/>
            <a:r>
              <a:rPr lang="en-US" altLang="zh-CN" sz="5400" b="1" dirty="0">
                <a:solidFill>
                  <a:schemeClr val="bg1"/>
                </a:solidFill>
                <a:latin typeface="Times New Roman" panose="02020603050405020304" charset="0"/>
                <a:ea typeface="Calibri" panose="020F0502020204030204" charset="0"/>
                <a:cs typeface="Times New Roman" panose="02020603050405020304" charset="0"/>
              </a:rPr>
              <a:t>HOSPITAL MANAGEMENT </a:t>
            </a:r>
            <a:r>
              <a:rPr lang="en-US" altLang="zh-CN" sz="4800" b="1" dirty="0">
                <a:solidFill>
                  <a:schemeClr val="bg1"/>
                </a:solidFill>
                <a:latin typeface="Times New Roman" panose="02020603050405020304" charset="0"/>
                <a:ea typeface="Calibri" panose="020F0502020204030204" charset="0"/>
                <a:cs typeface="Times New Roman" panose="02020603050405020304" charset="0"/>
              </a:rPr>
              <a:t>SYSTEM</a:t>
            </a:r>
            <a:endParaRPr lang="en-IN" dirty="0">
              <a:solidFill>
                <a:schemeClr val="bg1"/>
              </a:solidFill>
            </a:endParaRPr>
          </a:p>
        </p:txBody>
      </p:sp>
      <p:sp>
        <p:nvSpPr>
          <p:cNvPr id="3" name="Subtitle 2">
            <a:extLst>
              <a:ext uri="{FF2B5EF4-FFF2-40B4-BE49-F238E27FC236}">
                <a16:creationId xmlns:a16="http://schemas.microsoft.com/office/drawing/2014/main" id="{6E742DF0-1415-7F99-E0AD-68C6F7E3039A}"/>
              </a:ext>
            </a:extLst>
          </p:cNvPr>
          <p:cNvSpPr>
            <a:spLocks noGrp="1"/>
          </p:cNvSpPr>
          <p:nvPr>
            <p:ph type="subTitle" idx="1"/>
          </p:nvPr>
        </p:nvSpPr>
        <p:spPr>
          <a:xfrm>
            <a:off x="2339009" y="3751869"/>
            <a:ext cx="3926092" cy="1934066"/>
          </a:xfrm>
        </p:spPr>
        <p:txBody>
          <a:bodyPr>
            <a:normAutofit/>
          </a:bodyPr>
          <a:lstStyle/>
          <a:p>
            <a:endParaRPr lang="en-US" altLang="zh-CN"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r>
              <a:rPr lang="en-US" altLang="zh-CN" b="1" u="sng" dirty="0">
                <a:solidFill>
                  <a:schemeClr val="bg1"/>
                </a:solidFill>
                <a:latin typeface="Times New Roman" panose="02020603050405020304" charset="0"/>
                <a:ea typeface="Calibri" panose="020F0502020204030204" charset="0"/>
                <a:cs typeface="Times New Roman" panose="02020603050405020304" charset="0"/>
              </a:rPr>
              <a:t>Under Guidance Of</a:t>
            </a:r>
          </a:p>
          <a:p>
            <a:r>
              <a:rPr lang="en-US" altLang="zh-CN" sz="1800"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1800" dirty="0">
                <a:solidFill>
                  <a:schemeClr val="bg1"/>
                </a:solidFill>
                <a:latin typeface="Times New Roman" panose="02020603050405020304" charset="0"/>
                <a:ea typeface="Calibri" panose="020F0502020204030204" charset="0"/>
                <a:cs typeface="Times New Roman" panose="02020603050405020304" charset="0"/>
              </a:rPr>
              <a:t>POOJA MEHTA</a:t>
            </a:r>
            <a:endParaRPr lang="en-IN" dirty="0">
              <a:solidFill>
                <a:schemeClr val="bg1"/>
              </a:solidFill>
            </a:endParaRPr>
          </a:p>
          <a:p>
            <a:endParaRPr lang="en-IN" dirty="0"/>
          </a:p>
        </p:txBody>
      </p:sp>
      <p:pic>
        <p:nvPicPr>
          <p:cNvPr id="4" name="Picture 3" descr="logo">
            <a:extLst>
              <a:ext uri="{FF2B5EF4-FFF2-40B4-BE49-F238E27FC236}">
                <a16:creationId xmlns:a16="http://schemas.microsoft.com/office/drawing/2014/main" id="{BEA937FE-A2D1-43AF-60CD-E0F0AFE745DE}"/>
              </a:ext>
            </a:extLst>
          </p:cNvPr>
          <p:cNvPicPr>
            <a:picLocks noChangeAspect="1"/>
          </p:cNvPicPr>
          <p:nvPr/>
        </p:nvPicPr>
        <p:blipFill>
          <a:blip r:embed="rId2"/>
          <a:srcRect b="17614"/>
          <a:stretch>
            <a:fillRect/>
          </a:stretch>
        </p:blipFill>
        <p:spPr>
          <a:xfrm>
            <a:off x="611343" y="615884"/>
            <a:ext cx="1727666" cy="827542"/>
          </a:xfrm>
          <a:prstGeom prst="rect">
            <a:avLst/>
          </a:prstGeom>
        </p:spPr>
      </p:pic>
      <p:sp>
        <p:nvSpPr>
          <p:cNvPr id="6" name="TextBox 5">
            <a:extLst>
              <a:ext uri="{FF2B5EF4-FFF2-40B4-BE49-F238E27FC236}">
                <a16:creationId xmlns:a16="http://schemas.microsoft.com/office/drawing/2014/main" id="{98D7E65A-889C-73BE-6897-8FB529483446}"/>
              </a:ext>
            </a:extLst>
          </p:cNvPr>
          <p:cNvSpPr txBox="1"/>
          <p:nvPr/>
        </p:nvSpPr>
        <p:spPr>
          <a:xfrm>
            <a:off x="5213022" y="3924366"/>
            <a:ext cx="3516198" cy="2308324"/>
          </a:xfrm>
          <a:prstGeom prst="rect">
            <a:avLst/>
          </a:prstGeom>
          <a:noFill/>
        </p:spPr>
        <p:txBody>
          <a:bodyPr wrap="square">
            <a:spAutoFit/>
          </a:bodyPr>
          <a:lstStyle/>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r>
              <a:rPr lang="en-US" altLang="zh-CN" b="1" u="sng" dirty="0">
                <a:solidFill>
                  <a:schemeClr val="bg1"/>
                </a:solidFill>
                <a:latin typeface="Times New Roman" panose="02020603050405020304" charset="0"/>
                <a:ea typeface="Calibri" panose="020F0502020204030204" charset="0"/>
                <a:cs typeface="Times New Roman" panose="02020603050405020304" charset="0"/>
              </a:rPr>
              <a:t>SUBMITTED BY –</a:t>
            </a:r>
          </a:p>
          <a:p>
            <a:endParaRPr lang="en-US" altLang="zh-CN" b="1" u="sng" dirty="0">
              <a:solidFill>
                <a:schemeClr val="bg1"/>
              </a:solidFill>
              <a:latin typeface="Times New Roman" panose="02020603050405020304" charset="0"/>
              <a:ea typeface="Calibri" panose="020F0502020204030204" charset="0"/>
              <a:cs typeface="Times New Roman" panose="02020603050405020304" charset="0"/>
            </a:endParaRPr>
          </a:p>
          <a:p>
            <a:r>
              <a:rPr lang="en-US" altLang="zh-CN" dirty="0">
                <a:solidFill>
                  <a:schemeClr val="bg1"/>
                </a:solidFill>
                <a:latin typeface="Times New Roman" panose="02020603050405020304" charset="0"/>
                <a:ea typeface="Calibri" panose="020F0502020204030204" charset="0"/>
                <a:cs typeface="Times New Roman" panose="02020603050405020304" charset="0"/>
              </a:rPr>
              <a:t>                        1. Madhavan Thati</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2. Chakali Nagarjuna</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3. Divakar R</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4. Sri Varsha</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5. Naveen Ravirala</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6. Eshwar</a:t>
            </a:r>
          </a:p>
        </p:txBody>
      </p:sp>
    </p:spTree>
    <p:extLst>
      <p:ext uri="{BB962C8B-B14F-4D97-AF65-F5344CB8AC3E}">
        <p14:creationId xmlns:p14="http://schemas.microsoft.com/office/powerpoint/2010/main" val="4023696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9009-13EA-4997-4B1F-A3753766564F}"/>
              </a:ext>
            </a:extLst>
          </p:cNvPr>
          <p:cNvSpPr>
            <a:spLocks noGrp="1"/>
          </p:cNvSpPr>
          <p:nvPr>
            <p:ph type="title"/>
          </p:nvPr>
        </p:nvSpPr>
        <p:spPr/>
        <p:txBody>
          <a:bodyPr/>
          <a:lstStyle/>
          <a:p>
            <a:r>
              <a:rPr lang="en-US" dirty="0"/>
              <a:t>Output</a:t>
            </a:r>
            <a:endParaRPr lang="en-IN" dirty="0"/>
          </a:p>
        </p:txBody>
      </p:sp>
      <p:sp>
        <p:nvSpPr>
          <p:cNvPr id="3" name="Content Placeholder 2">
            <a:extLst>
              <a:ext uri="{FF2B5EF4-FFF2-40B4-BE49-F238E27FC236}">
                <a16:creationId xmlns:a16="http://schemas.microsoft.com/office/drawing/2014/main" id="{BE7B0B84-770E-5D7E-94CE-8A4A72DBACDF}"/>
              </a:ext>
            </a:extLst>
          </p:cNvPr>
          <p:cNvSpPr>
            <a:spLocks noGrp="1"/>
          </p:cNvSpPr>
          <p:nvPr>
            <p:ph idx="1"/>
          </p:nvPr>
        </p:nvSpPr>
        <p:spPr>
          <a:xfrm>
            <a:off x="621545" y="2612927"/>
            <a:ext cx="9201185" cy="3416300"/>
          </a:xfrm>
        </p:spPr>
        <p:txBody>
          <a:bodyPr/>
          <a:lstStyle/>
          <a:p>
            <a:pPr marL="0" indent="0">
              <a:buNone/>
            </a:pPr>
            <a:r>
              <a:rPr lang="en-US" dirty="0"/>
              <a:t>Create Appointment –                   Prescription -                                      Payment -</a:t>
            </a:r>
          </a:p>
          <a:p>
            <a:endParaRPr lang="en-IN" dirty="0"/>
          </a:p>
        </p:txBody>
      </p:sp>
      <p:pic>
        <p:nvPicPr>
          <p:cNvPr id="5" name="Picture 4">
            <a:extLst>
              <a:ext uri="{FF2B5EF4-FFF2-40B4-BE49-F238E27FC236}">
                <a16:creationId xmlns:a16="http://schemas.microsoft.com/office/drawing/2014/main" id="{8D5BC909-BA18-A9A7-F15C-18CA659EE3D0}"/>
              </a:ext>
            </a:extLst>
          </p:cNvPr>
          <p:cNvPicPr>
            <a:picLocks noChangeAspect="1"/>
          </p:cNvPicPr>
          <p:nvPr/>
        </p:nvPicPr>
        <p:blipFill>
          <a:blip r:embed="rId2"/>
          <a:stretch>
            <a:fillRect/>
          </a:stretch>
        </p:blipFill>
        <p:spPr>
          <a:xfrm>
            <a:off x="8262278" y="3574562"/>
            <a:ext cx="3308177" cy="1860849"/>
          </a:xfrm>
          <a:prstGeom prst="rect">
            <a:avLst/>
          </a:prstGeom>
        </p:spPr>
      </p:pic>
      <p:pic>
        <p:nvPicPr>
          <p:cNvPr id="7" name="Picture 6">
            <a:extLst>
              <a:ext uri="{FF2B5EF4-FFF2-40B4-BE49-F238E27FC236}">
                <a16:creationId xmlns:a16="http://schemas.microsoft.com/office/drawing/2014/main" id="{6EFB2138-69A8-2010-70D8-B0A9947DCCDF}"/>
              </a:ext>
            </a:extLst>
          </p:cNvPr>
          <p:cNvPicPr>
            <a:picLocks noChangeAspect="1"/>
          </p:cNvPicPr>
          <p:nvPr/>
        </p:nvPicPr>
        <p:blipFill>
          <a:blip r:embed="rId3"/>
          <a:stretch>
            <a:fillRect/>
          </a:stretch>
        </p:blipFill>
        <p:spPr>
          <a:xfrm>
            <a:off x="4441912" y="3574562"/>
            <a:ext cx="3308176" cy="1860849"/>
          </a:xfrm>
          <a:prstGeom prst="rect">
            <a:avLst/>
          </a:prstGeom>
        </p:spPr>
      </p:pic>
      <p:pic>
        <p:nvPicPr>
          <p:cNvPr id="9" name="Picture 8">
            <a:extLst>
              <a:ext uri="{FF2B5EF4-FFF2-40B4-BE49-F238E27FC236}">
                <a16:creationId xmlns:a16="http://schemas.microsoft.com/office/drawing/2014/main" id="{11686256-77DB-88A0-BE8B-77E6EE5C3B2D}"/>
              </a:ext>
            </a:extLst>
          </p:cNvPr>
          <p:cNvPicPr>
            <a:picLocks noChangeAspect="1"/>
          </p:cNvPicPr>
          <p:nvPr/>
        </p:nvPicPr>
        <p:blipFill>
          <a:blip r:embed="rId4"/>
          <a:stretch>
            <a:fillRect/>
          </a:stretch>
        </p:blipFill>
        <p:spPr>
          <a:xfrm>
            <a:off x="709791" y="3574562"/>
            <a:ext cx="3219931" cy="1811212"/>
          </a:xfrm>
          <a:prstGeom prst="rect">
            <a:avLst/>
          </a:prstGeom>
        </p:spPr>
      </p:pic>
    </p:spTree>
    <p:extLst>
      <p:ext uri="{BB962C8B-B14F-4D97-AF65-F5344CB8AC3E}">
        <p14:creationId xmlns:p14="http://schemas.microsoft.com/office/powerpoint/2010/main" val="108927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CE90-661A-81C9-D770-8C32F6D53971}"/>
              </a:ext>
            </a:extLst>
          </p:cNvPr>
          <p:cNvSpPr>
            <a:spLocks noGrp="1"/>
          </p:cNvSpPr>
          <p:nvPr>
            <p:ph type="title"/>
          </p:nvPr>
        </p:nvSpPr>
        <p:spPr/>
        <p:txBody>
          <a:bodyPr/>
          <a:lstStyle/>
          <a:p>
            <a:r>
              <a:rPr lang="en-US" dirty="0"/>
              <a:t>Advantages -</a:t>
            </a:r>
            <a:endParaRPr lang="en-IN" dirty="0"/>
          </a:p>
        </p:txBody>
      </p:sp>
      <p:sp>
        <p:nvSpPr>
          <p:cNvPr id="3" name="Content Placeholder 2">
            <a:extLst>
              <a:ext uri="{FF2B5EF4-FFF2-40B4-BE49-F238E27FC236}">
                <a16:creationId xmlns:a16="http://schemas.microsoft.com/office/drawing/2014/main" id="{92F1F5C2-67AB-DD87-4447-D651C2050FEF}"/>
              </a:ext>
            </a:extLst>
          </p:cNvPr>
          <p:cNvSpPr>
            <a:spLocks noGrp="1"/>
          </p:cNvSpPr>
          <p:nvPr>
            <p:ph idx="1"/>
          </p:nvPr>
        </p:nvSpPr>
        <p:spPr/>
        <p:txBody>
          <a:bodyPr/>
          <a:lstStyle/>
          <a:p>
            <a:pPr algn="l">
              <a:buFont typeface="Arial" panose="020B0604020202020204" pitchFamily="34" charset="0"/>
              <a:buChar char="•"/>
            </a:pPr>
            <a:r>
              <a:rPr lang="en-US" b="0" i="0" dirty="0">
                <a:solidFill>
                  <a:schemeClr val="tx1"/>
                </a:solidFill>
                <a:effectLst/>
                <a:latin typeface="arial" panose="020B0604020202020204" pitchFamily="34" charset="0"/>
              </a:rPr>
              <a:t>Less Paper Work</a:t>
            </a:r>
          </a:p>
          <a:p>
            <a:pPr algn="l">
              <a:buFont typeface="Arial" panose="020B0604020202020204" pitchFamily="34" charset="0"/>
              <a:buChar char="•"/>
            </a:pPr>
            <a:r>
              <a:rPr lang="en-US" b="0" i="0" dirty="0">
                <a:solidFill>
                  <a:schemeClr val="tx1"/>
                </a:solidFill>
                <a:effectLst/>
                <a:latin typeface="arial" panose="020B0604020202020204" pitchFamily="34" charset="0"/>
              </a:rPr>
              <a:t>Costs Reduction</a:t>
            </a:r>
          </a:p>
          <a:p>
            <a:pPr algn="l">
              <a:buFont typeface="Arial" panose="020B0604020202020204" pitchFamily="34" charset="0"/>
              <a:buChar char="•"/>
            </a:pPr>
            <a:r>
              <a:rPr lang="en-US" b="0" i="0" dirty="0">
                <a:solidFill>
                  <a:schemeClr val="tx1"/>
                </a:solidFill>
                <a:effectLst/>
                <a:latin typeface="arial" panose="020B0604020202020204" pitchFamily="34" charset="0"/>
              </a:rPr>
              <a:t>Improves Patient's Experience</a:t>
            </a:r>
          </a:p>
          <a:p>
            <a:pPr algn="l">
              <a:buFont typeface="Arial" panose="020B0604020202020204" pitchFamily="34" charset="0"/>
              <a:buChar char="•"/>
            </a:pPr>
            <a:r>
              <a:rPr lang="en-US" b="0" i="0" dirty="0">
                <a:solidFill>
                  <a:schemeClr val="tx1"/>
                </a:solidFill>
                <a:effectLst/>
                <a:latin typeface="arial" panose="020B0604020202020204" pitchFamily="34" charset="0"/>
              </a:rPr>
              <a:t>Better Collaboration &amp; Communication</a:t>
            </a:r>
          </a:p>
          <a:p>
            <a:pPr algn="l">
              <a:buFont typeface="Arial" panose="020B0604020202020204" pitchFamily="34" charset="0"/>
              <a:buChar char="•"/>
            </a:pPr>
            <a:r>
              <a:rPr lang="en-US" b="0" i="0" dirty="0">
                <a:solidFill>
                  <a:schemeClr val="tx1"/>
                </a:solidFill>
                <a:effectLst/>
                <a:latin typeface="arial" panose="020B0604020202020204" pitchFamily="34" charset="0"/>
              </a:rPr>
              <a:t>Error-free administration. ...</a:t>
            </a:r>
          </a:p>
        </p:txBody>
      </p:sp>
    </p:spTree>
    <p:extLst>
      <p:ext uri="{BB962C8B-B14F-4D97-AF65-F5344CB8AC3E}">
        <p14:creationId xmlns:p14="http://schemas.microsoft.com/office/powerpoint/2010/main" val="2257917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AF14-D2A5-46C8-D19E-8953DCC5C849}"/>
              </a:ext>
            </a:extLst>
          </p:cNvPr>
          <p:cNvSpPr>
            <a:spLocks noGrp="1"/>
          </p:cNvSpPr>
          <p:nvPr>
            <p:ph type="title"/>
          </p:nvPr>
        </p:nvSpPr>
        <p:spPr/>
        <p:txBody>
          <a:bodyPr/>
          <a:lstStyle/>
          <a:p>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endParaRPr lang="en-IN" dirty="0">
              <a:solidFill>
                <a:schemeClr val="bg1"/>
              </a:solidFill>
            </a:endParaRPr>
          </a:p>
        </p:txBody>
      </p:sp>
      <p:sp>
        <p:nvSpPr>
          <p:cNvPr id="3" name="Content Placeholder 2">
            <a:extLst>
              <a:ext uri="{FF2B5EF4-FFF2-40B4-BE49-F238E27FC236}">
                <a16:creationId xmlns:a16="http://schemas.microsoft.com/office/drawing/2014/main" id="{03DA0C53-A05A-5627-422A-D84AD4AA403C}"/>
              </a:ext>
            </a:extLst>
          </p:cNvPr>
          <p:cNvSpPr>
            <a:spLocks noGrp="1"/>
          </p:cNvSpPr>
          <p:nvPr>
            <p:ph idx="1"/>
          </p:nvPr>
        </p:nvSpPr>
        <p:spPr/>
        <p:txBody>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H</a:t>
            </a:r>
            <a:r>
              <a:rPr lang="en-US" b="0" i="0" dirty="0">
                <a:solidFill>
                  <a:schemeClr val="tx1"/>
                </a:solidFill>
                <a:effectLst/>
                <a:latin typeface="Times New Roman" panose="02020603050405020304" pitchFamily="18" charset="0"/>
                <a:cs typeface="Times New Roman" panose="02020603050405020304" pitchFamily="18" charset="0"/>
              </a:rPr>
              <a:t>ospital management website developed using Spring Boot can greatly benefit healthcare organizations by providing efficient and effective management of patient data, appointments, billing, and other administrative tasks. The website can also enhance communication between doctors, staff, and patients, allowing for a more streamlined and organized approach to healthcare delivery. By leveraging the features of Spring Boot, the website can be easily deployed and maintained, ensuring a reliable and secure platform for healthcare management. Overall, the hospital management website can improve patient outcomes, increase efficiency, and reduce costs, making it an essential tool for modern healthcare organizations.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3980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F87054-7896-B994-DBCE-05105AE5134B}"/>
              </a:ext>
            </a:extLst>
          </p:cNvPr>
          <p:cNvSpPr>
            <a:spLocks noGrp="1"/>
          </p:cNvSpPr>
          <p:nvPr>
            <p:ph idx="4294967295"/>
          </p:nvPr>
        </p:nvSpPr>
        <p:spPr>
          <a:xfrm>
            <a:off x="2906712" y="2699544"/>
            <a:ext cx="6378575" cy="1458912"/>
          </a:xfrm>
        </p:spPr>
        <p:txBody>
          <a:bodyPr>
            <a:normAutofit lnSpcReduction="10000"/>
          </a:bodyPr>
          <a:lstStyle/>
          <a:p>
            <a:pPr marL="0" indent="0">
              <a:buNone/>
            </a:pPr>
            <a:r>
              <a:rPr lang="en-US" altLang="zh-CN" sz="9600" b="1" dirty="0">
                <a:solidFill>
                  <a:srgbClr val="5E2620"/>
                </a:solidFill>
                <a:latin typeface="Calibri" panose="020F0502020204030204" charset="0"/>
                <a:ea typeface="Calibri" panose="020F0502020204030204" charset="0"/>
                <a:cs typeface="Calibri" panose="020F0502020204030204" charset="0"/>
              </a:rPr>
              <a:t>THANK YOU</a:t>
            </a:r>
          </a:p>
        </p:txBody>
      </p:sp>
      <p:pic>
        <p:nvPicPr>
          <p:cNvPr id="4" name="Picture 3" descr="logo">
            <a:extLst>
              <a:ext uri="{FF2B5EF4-FFF2-40B4-BE49-F238E27FC236}">
                <a16:creationId xmlns:a16="http://schemas.microsoft.com/office/drawing/2014/main" id="{00A08F4B-74DC-F932-C5E6-1DCD3A248FFA}"/>
              </a:ext>
            </a:extLst>
          </p:cNvPr>
          <p:cNvPicPr>
            <a:picLocks noChangeAspect="1"/>
          </p:cNvPicPr>
          <p:nvPr/>
        </p:nvPicPr>
        <p:blipFill>
          <a:blip r:embed="rId2"/>
          <a:srcRect b="17614"/>
          <a:stretch>
            <a:fillRect/>
          </a:stretch>
        </p:blipFill>
        <p:spPr>
          <a:xfrm>
            <a:off x="177710" y="116264"/>
            <a:ext cx="1727666" cy="827542"/>
          </a:xfrm>
          <a:prstGeom prst="rect">
            <a:avLst/>
          </a:prstGeom>
        </p:spPr>
      </p:pic>
    </p:spTree>
    <p:extLst>
      <p:ext uri="{BB962C8B-B14F-4D97-AF65-F5344CB8AC3E}">
        <p14:creationId xmlns:p14="http://schemas.microsoft.com/office/powerpoint/2010/main" val="529211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C747-C795-4E99-8B4F-306ADEE7582A}"/>
              </a:ext>
            </a:extLst>
          </p:cNvPr>
          <p:cNvSpPr>
            <a:spLocks noGrp="1"/>
          </p:cNvSpPr>
          <p:nvPr>
            <p:ph type="title"/>
          </p:nvPr>
        </p:nvSpPr>
        <p:spPr/>
        <p:txBody>
          <a:bodyPr/>
          <a:lstStyle/>
          <a:p>
            <a:r>
              <a:rPr lang="zh-CN"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INTRODUCTION</a:t>
            </a:r>
            <a:endParaRPr lang="en-IN" dirty="0">
              <a:solidFill>
                <a:schemeClr val="bg1"/>
              </a:solidFill>
            </a:endParaRPr>
          </a:p>
        </p:txBody>
      </p:sp>
      <p:sp>
        <p:nvSpPr>
          <p:cNvPr id="3" name="Content Placeholder 2">
            <a:extLst>
              <a:ext uri="{FF2B5EF4-FFF2-40B4-BE49-F238E27FC236}">
                <a16:creationId xmlns:a16="http://schemas.microsoft.com/office/drawing/2014/main" id="{AF71CC3E-BC9C-A468-543C-F3CE01F1CE2D}"/>
              </a:ext>
            </a:extLst>
          </p:cNvPr>
          <p:cNvSpPr>
            <a:spLocks noGrp="1"/>
          </p:cNvSpPr>
          <p:nvPr>
            <p:ph idx="1"/>
          </p:nvPr>
        </p:nvSpPr>
        <p:spPr/>
        <p:txBody>
          <a:bodyPr>
            <a:normAutofit/>
          </a:bodyPr>
          <a:lstStyle/>
          <a:p>
            <a:pPr algn="l"/>
            <a:r>
              <a:rPr lang="en-US" b="0" i="0" dirty="0">
                <a:solidFill>
                  <a:schemeClr val="tx1"/>
                </a:solidFill>
                <a:effectLst/>
                <a:latin typeface="Times New Roman" panose="02020603050405020304" pitchFamily="18" charset="0"/>
                <a:cs typeface="Times New Roman" panose="02020603050405020304" pitchFamily="18" charset="0"/>
              </a:rPr>
              <a:t>A hospital management system is a software application that helps hospital administrators manage their daily operations more efficiently. It typically includes modules for managing patient records, doctor records ,appointments, billing, prescription and other hospital-related functions.</a:t>
            </a:r>
          </a:p>
          <a:p>
            <a:pPr algn="l"/>
            <a:r>
              <a:rPr lang="en-US" b="0" i="0" dirty="0">
                <a:solidFill>
                  <a:schemeClr val="tx1"/>
                </a:solidFill>
                <a:effectLst/>
                <a:latin typeface="Times New Roman" panose="02020603050405020304" pitchFamily="18" charset="0"/>
                <a:cs typeface="Times New Roman" panose="02020603050405020304" pitchFamily="18" charset="0"/>
              </a:rPr>
              <a:t>A Spring Boot project is a popular framework for building Java-based web applications. It provides a streamlined development experience and eliminates the need for complex XML configuration files. Instead, it uses an opinionated approach to configuration and relies on sensible defaults to minimize boilerplate code.</a:t>
            </a:r>
          </a:p>
        </p:txBody>
      </p:sp>
    </p:spTree>
    <p:extLst>
      <p:ext uri="{BB962C8B-B14F-4D97-AF65-F5344CB8AC3E}">
        <p14:creationId xmlns:p14="http://schemas.microsoft.com/office/powerpoint/2010/main" val="1154536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6490-95BC-D14B-4ABA-23EBA38162C8}"/>
              </a:ext>
            </a:extLst>
          </p:cNvPr>
          <p:cNvSpPr>
            <a:spLocks noGrp="1"/>
          </p:cNvSpPr>
          <p:nvPr>
            <p:ph type="title"/>
          </p:nvPr>
        </p:nvSpPr>
        <p:spPr/>
        <p:txBody>
          <a:bodyPr/>
          <a:lstStyle/>
          <a:p>
            <a:r>
              <a:rPr lang="en-US" altLang="zh-CN" sz="5400" b="1" spc="140" dirty="0">
                <a:solidFill>
                  <a:schemeClr val="bg1"/>
                </a:solidFill>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3600" b="1" spc="140" dirty="0">
                <a:latin typeface="Times New Roman" panose="02020603050405020304" charset="0"/>
                <a:ea typeface="Microsoft JhengHei UI Light" panose="020B0304030504040204" charset="-120"/>
                <a:cs typeface="Times New Roman" panose="02020603050405020304" charset="0"/>
              </a:rPr>
              <a:t>ECHNOLOGIES USED</a:t>
            </a:r>
            <a:endParaRPr lang="en-IN" dirty="0"/>
          </a:p>
        </p:txBody>
      </p:sp>
      <p:sp>
        <p:nvSpPr>
          <p:cNvPr id="3" name="Content Placeholder 2">
            <a:extLst>
              <a:ext uri="{FF2B5EF4-FFF2-40B4-BE49-F238E27FC236}">
                <a16:creationId xmlns:a16="http://schemas.microsoft.com/office/drawing/2014/main" id="{05657CF0-AA32-1163-E0B5-B3E5606F69FB}"/>
              </a:ext>
            </a:extLst>
          </p:cNvPr>
          <p:cNvSpPr>
            <a:spLocks noGrp="1"/>
          </p:cNvSpPr>
          <p:nvPr>
            <p:ph idx="1"/>
          </p:nvPr>
        </p:nvSpPr>
        <p:spPr/>
        <p:txBody>
          <a:bodyPr/>
          <a:lstStyle/>
          <a:p>
            <a:pPr marL="0" indent="0">
              <a:buNone/>
            </a:pPr>
            <a:r>
              <a:rPr lang="en-US" dirty="0"/>
              <a:t>                                                              </a:t>
            </a:r>
            <a:endParaRPr lang="en-IN" dirty="0"/>
          </a:p>
        </p:txBody>
      </p:sp>
      <p:sp>
        <p:nvSpPr>
          <p:cNvPr id="18" name="任意多边形 11">
            <a:extLst>
              <a:ext uri="{FF2B5EF4-FFF2-40B4-BE49-F238E27FC236}">
                <a16:creationId xmlns:a16="http://schemas.microsoft.com/office/drawing/2014/main" id="{3F50165A-FBBC-DEA1-97BD-CCE865CDB689}"/>
              </a:ext>
            </a:extLst>
          </p:cNvPr>
          <p:cNvSpPr/>
          <p:nvPr/>
        </p:nvSpPr>
        <p:spPr>
          <a:xfrm>
            <a:off x="4820456" y="2266150"/>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FF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a:solidFill>
                <a:srgbClr val="D13400"/>
              </a:solidFill>
            </a:endParaRPr>
          </a:p>
        </p:txBody>
      </p:sp>
      <p:sp>
        <p:nvSpPr>
          <p:cNvPr id="19" name="任意多边形 12">
            <a:extLst>
              <a:ext uri="{FF2B5EF4-FFF2-40B4-BE49-F238E27FC236}">
                <a16:creationId xmlns:a16="http://schemas.microsoft.com/office/drawing/2014/main" id="{55259B71-6D63-1916-0E30-388D4A2CB97B}"/>
              </a:ext>
            </a:extLst>
          </p:cNvPr>
          <p:cNvSpPr/>
          <p:nvPr/>
        </p:nvSpPr>
        <p:spPr>
          <a:xfrm>
            <a:off x="6184552" y="3162858"/>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C0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20" name="任意多边形 13">
            <a:extLst>
              <a:ext uri="{FF2B5EF4-FFF2-40B4-BE49-F238E27FC236}">
                <a16:creationId xmlns:a16="http://schemas.microsoft.com/office/drawing/2014/main" id="{B1ECA4EE-09ED-7DFF-B0D2-BFB50209BE6A}"/>
              </a:ext>
            </a:extLst>
          </p:cNvPr>
          <p:cNvSpPr/>
          <p:nvPr/>
        </p:nvSpPr>
        <p:spPr>
          <a:xfrm>
            <a:off x="3656386" y="3498773"/>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21" name="文本框 9">
            <a:extLst>
              <a:ext uri="{FF2B5EF4-FFF2-40B4-BE49-F238E27FC236}">
                <a16:creationId xmlns:a16="http://schemas.microsoft.com/office/drawing/2014/main" id="{58201171-D1AC-4920-0F70-F22E657FD0B5}"/>
              </a:ext>
            </a:extLst>
          </p:cNvPr>
          <p:cNvSpPr txBox="1"/>
          <p:nvPr/>
        </p:nvSpPr>
        <p:spPr>
          <a:xfrm>
            <a:off x="2587557" y="6489700"/>
            <a:ext cx="5439104" cy="368300"/>
          </a:xfrm>
          <a:prstGeom prst="rect">
            <a:avLst/>
          </a:prstGeom>
          <a:noFill/>
        </p:spPr>
        <p:txBody>
          <a:bodyPr wrap="square" rtlCol="0">
            <a:spAutoFit/>
          </a:bodyPr>
          <a:lstStyle/>
          <a:p>
            <a:pPr algn="just"/>
            <a:r>
              <a:rPr lang="en-US" altLang="zh-CN" dirty="0"/>
              <a:t> </a:t>
            </a:r>
          </a:p>
        </p:txBody>
      </p:sp>
      <p:sp>
        <p:nvSpPr>
          <p:cNvPr id="22" name="文本框 14">
            <a:extLst>
              <a:ext uri="{FF2B5EF4-FFF2-40B4-BE49-F238E27FC236}">
                <a16:creationId xmlns:a16="http://schemas.microsoft.com/office/drawing/2014/main" id="{ED88CEA0-C87A-97CD-38AC-25673401B714}"/>
              </a:ext>
            </a:extLst>
          </p:cNvPr>
          <p:cNvSpPr txBox="1"/>
          <p:nvPr/>
        </p:nvSpPr>
        <p:spPr>
          <a:xfrm>
            <a:off x="4987854" y="2897585"/>
            <a:ext cx="1696640" cy="830997"/>
          </a:xfrm>
          <a:prstGeom prst="rect">
            <a:avLst/>
          </a:prstGeom>
          <a:noFill/>
        </p:spPr>
        <p:txBody>
          <a:bodyPr wrap="square" rtlCol="0">
            <a:spAutoFit/>
          </a:bodyPr>
          <a:lstStyle/>
          <a:p>
            <a:pPr algn="ctr"/>
            <a:r>
              <a:rPr lang="en-US" altLang="zh-CN" sz="2400" dirty="0">
                <a:solidFill>
                  <a:schemeClr val="bg1"/>
                </a:solidFill>
              </a:rPr>
              <a:t>Spring Boot </a:t>
            </a:r>
            <a:endParaRPr lang="zh-CN" altLang="en-US" sz="2400" dirty="0">
              <a:solidFill>
                <a:schemeClr val="bg1"/>
              </a:solidFill>
            </a:endParaRPr>
          </a:p>
        </p:txBody>
      </p:sp>
      <p:sp>
        <p:nvSpPr>
          <p:cNvPr id="23" name="文本框 15">
            <a:extLst>
              <a:ext uri="{FF2B5EF4-FFF2-40B4-BE49-F238E27FC236}">
                <a16:creationId xmlns:a16="http://schemas.microsoft.com/office/drawing/2014/main" id="{534E2E0A-3BD9-DCF8-A75E-9B334E42D50F}"/>
              </a:ext>
            </a:extLst>
          </p:cNvPr>
          <p:cNvSpPr txBox="1"/>
          <p:nvPr/>
        </p:nvSpPr>
        <p:spPr>
          <a:xfrm>
            <a:off x="3807036" y="4379387"/>
            <a:ext cx="1696640" cy="460375"/>
          </a:xfrm>
          <a:prstGeom prst="rect">
            <a:avLst/>
          </a:prstGeom>
          <a:noFill/>
        </p:spPr>
        <p:txBody>
          <a:bodyPr wrap="square" rtlCol="0">
            <a:spAutoFit/>
          </a:bodyPr>
          <a:lstStyle/>
          <a:p>
            <a:pPr algn="ctr"/>
            <a:r>
              <a:rPr lang="en-US" altLang="zh-CN" sz="2400" dirty="0">
                <a:solidFill>
                  <a:schemeClr val="bg1"/>
                </a:solidFill>
              </a:rPr>
              <a:t>Postman</a:t>
            </a:r>
          </a:p>
        </p:txBody>
      </p:sp>
      <p:sp>
        <p:nvSpPr>
          <p:cNvPr id="24" name="文本框 16">
            <a:extLst>
              <a:ext uri="{FF2B5EF4-FFF2-40B4-BE49-F238E27FC236}">
                <a16:creationId xmlns:a16="http://schemas.microsoft.com/office/drawing/2014/main" id="{7F1DFF7B-3EFB-F3FE-6DF8-16DF2697E6B5}"/>
              </a:ext>
            </a:extLst>
          </p:cNvPr>
          <p:cNvSpPr txBox="1"/>
          <p:nvPr/>
        </p:nvSpPr>
        <p:spPr>
          <a:xfrm>
            <a:off x="6546821" y="4141494"/>
            <a:ext cx="1696640" cy="460375"/>
          </a:xfrm>
          <a:prstGeom prst="rect">
            <a:avLst/>
          </a:prstGeom>
          <a:noFill/>
        </p:spPr>
        <p:txBody>
          <a:bodyPr wrap="square" rtlCol="0">
            <a:spAutoFit/>
          </a:bodyPr>
          <a:lstStyle/>
          <a:p>
            <a:pPr algn="ctr"/>
            <a:r>
              <a:rPr lang="en-US" altLang="zh-CN" sz="2400" dirty="0">
                <a:solidFill>
                  <a:schemeClr val="bg1"/>
                </a:solidFill>
              </a:rPr>
              <a:t>MySQL </a:t>
            </a:r>
            <a:endParaRPr lang="zh-CN" altLang="en-US" sz="2400" dirty="0">
              <a:solidFill>
                <a:schemeClr val="bg1"/>
              </a:solidFill>
            </a:endParaRPr>
          </a:p>
        </p:txBody>
      </p:sp>
      <p:sp>
        <p:nvSpPr>
          <p:cNvPr id="25" name="任意多边形 13">
            <a:extLst>
              <a:ext uri="{FF2B5EF4-FFF2-40B4-BE49-F238E27FC236}">
                <a16:creationId xmlns:a16="http://schemas.microsoft.com/office/drawing/2014/main" id="{3166248B-65E0-26B9-0FB8-1135F99FB85C}"/>
              </a:ext>
            </a:extLst>
          </p:cNvPr>
          <p:cNvSpPr/>
          <p:nvPr/>
        </p:nvSpPr>
        <p:spPr>
          <a:xfrm>
            <a:off x="4987981" y="4603038"/>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26" name="文本框 16">
            <a:extLst>
              <a:ext uri="{FF2B5EF4-FFF2-40B4-BE49-F238E27FC236}">
                <a16:creationId xmlns:a16="http://schemas.microsoft.com/office/drawing/2014/main" id="{0FCB6DD2-D054-5CD8-9F37-2A23A152E289}"/>
              </a:ext>
            </a:extLst>
          </p:cNvPr>
          <p:cNvSpPr txBox="1"/>
          <p:nvPr/>
        </p:nvSpPr>
        <p:spPr>
          <a:xfrm>
            <a:off x="5378421" y="5385459"/>
            <a:ext cx="1696640" cy="460375"/>
          </a:xfrm>
          <a:prstGeom prst="rect">
            <a:avLst/>
          </a:prstGeom>
          <a:noFill/>
        </p:spPr>
        <p:txBody>
          <a:bodyPr wrap="square" rtlCol="0">
            <a:spAutoFit/>
          </a:bodyPr>
          <a:lstStyle/>
          <a:p>
            <a:pPr algn="ctr"/>
            <a:r>
              <a:rPr lang="en-US" altLang="zh-CN" sz="2400" dirty="0">
                <a:solidFill>
                  <a:schemeClr val="bg1"/>
                </a:solidFill>
              </a:rPr>
              <a:t>Angular</a:t>
            </a:r>
          </a:p>
        </p:txBody>
      </p:sp>
    </p:spTree>
    <p:extLst>
      <p:ext uri="{BB962C8B-B14F-4D97-AF65-F5344CB8AC3E}">
        <p14:creationId xmlns:p14="http://schemas.microsoft.com/office/powerpoint/2010/main" val="3928733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A508-E4EC-D9E8-0FEE-FABD2BD76FE3}"/>
              </a:ext>
            </a:extLst>
          </p:cNvPr>
          <p:cNvSpPr>
            <a:spLocks noGrp="1"/>
          </p:cNvSpPr>
          <p:nvPr>
            <p:ph type="title"/>
          </p:nvPr>
        </p:nvSpPr>
        <p:spPr/>
        <p:txBody>
          <a:bodyPr/>
          <a:lstStyle/>
          <a:p>
            <a:r>
              <a:rPr lang="en-US" altLang="zh-CN" sz="3600" b="1" dirty="0">
                <a:latin typeface="Times New Roman" panose="02020603050405020304" charset="0"/>
                <a:cs typeface="Times New Roman" panose="02020603050405020304" charset="0"/>
              </a:rPr>
              <a:t>REQUIRED SPECIFICATIONS</a:t>
            </a:r>
            <a:endParaRPr lang="en-IN" dirty="0"/>
          </a:p>
        </p:txBody>
      </p:sp>
      <p:sp>
        <p:nvSpPr>
          <p:cNvPr id="3" name="Content Placeholder 2">
            <a:extLst>
              <a:ext uri="{FF2B5EF4-FFF2-40B4-BE49-F238E27FC236}">
                <a16:creationId xmlns:a16="http://schemas.microsoft.com/office/drawing/2014/main" id="{036AB505-C3F6-22CD-C3E2-62F582A7A51D}"/>
              </a:ext>
            </a:extLst>
          </p:cNvPr>
          <p:cNvSpPr>
            <a:spLocks noGrp="1"/>
          </p:cNvSpPr>
          <p:nvPr>
            <p:ph idx="1"/>
          </p:nvPr>
        </p:nvSpPr>
        <p:spPr>
          <a:xfrm>
            <a:off x="1154954" y="2603500"/>
            <a:ext cx="8825659" cy="3797300"/>
          </a:xfrm>
        </p:spPr>
        <p:txBody>
          <a:bodyPr>
            <a:normAutofit fontScale="92500" lnSpcReduction="20000"/>
          </a:bodyPr>
          <a:lstStyle/>
          <a:p>
            <a:pPr marL="0" indent="0">
              <a:buNone/>
            </a:pPr>
            <a:r>
              <a:rPr lang="en-US" altLang="zh-CN" sz="1800" b="1" strike="noStrike" noProof="1">
                <a:solidFill>
                  <a:schemeClr val="tx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 – </a:t>
            </a:r>
          </a:p>
          <a:p>
            <a:pPr marL="285750" lvl="0" indent="-285750" algn="just">
              <a:lnSpc>
                <a:spcPct val="120000"/>
              </a:lnSpc>
              <a:buFont typeface="Wingdings" panose="05000000000000000000" charset="0"/>
              <a:buChar char="q"/>
            </a:pPr>
            <a:r>
              <a:rPr lang="en-US" altLang="zh-CN" sz="1800"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Solid state drive (SSD) </a:t>
            </a:r>
            <a:r>
              <a:rPr lang="en-US" altLang="zh-CN" sz="1800"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 512 GB</a:t>
            </a:r>
          </a:p>
          <a:p>
            <a:pPr marL="285750" lvl="0" indent="-285750" algn="just">
              <a:lnSpc>
                <a:spcPct val="120000"/>
              </a:lnSpc>
              <a:buFont typeface="Wingdings" panose="05000000000000000000" charset="0"/>
              <a:buChar char="q"/>
            </a:pPr>
            <a:r>
              <a:rPr lang="en-US" altLang="zh-CN" sz="1800"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endParaRPr lang="en-US" altLang="zh-CN" sz="1800" b="1" strike="noStrike" noProof="1">
              <a:solidFill>
                <a:schemeClr val="tx1"/>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indent="0">
              <a:buNone/>
            </a:pPr>
            <a:endParaRPr lang="en-US" altLang="zh-CN" sz="1800" b="1"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indent="0">
              <a:buNone/>
            </a:pPr>
            <a:r>
              <a:rPr lang="en-US" altLang="zh-CN" sz="1800" b="1"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 –</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marL="0" indent="0">
              <a:buNone/>
            </a:pPr>
            <a:endParaRPr lang="en-US" altLang="zh-CN" sz="1800" b="1"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indent="0">
              <a:buNone/>
            </a:pPr>
            <a:endParaRPr lang="en-US" altLang="zh-CN" sz="1800" strike="noStrike" noProof="1">
              <a:solidFill>
                <a:schemeClr val="tx1"/>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p:txBody>
      </p:sp>
    </p:spTree>
    <p:extLst>
      <p:ext uri="{BB962C8B-B14F-4D97-AF65-F5344CB8AC3E}">
        <p14:creationId xmlns:p14="http://schemas.microsoft.com/office/powerpoint/2010/main" val="2856457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6841-B7E0-4E05-3F9E-3921CE02B97A}"/>
              </a:ext>
            </a:extLst>
          </p:cNvPr>
          <p:cNvSpPr>
            <a:spLocks noGrp="1"/>
          </p:cNvSpPr>
          <p:nvPr>
            <p:ph type="title"/>
          </p:nvPr>
        </p:nvSpPr>
        <p:spPr/>
        <p:txBody>
          <a:bodyPr/>
          <a:lstStyle/>
          <a:p>
            <a:r>
              <a:rPr lang="en-US" altLang="zh-CN" sz="3200"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dirty="0">
              <a:solidFill>
                <a:schemeClr val="bg1"/>
              </a:solidFill>
            </a:endParaRPr>
          </a:p>
        </p:txBody>
      </p:sp>
      <p:sp>
        <p:nvSpPr>
          <p:cNvPr id="3" name="Content Placeholder 2">
            <a:extLst>
              <a:ext uri="{FF2B5EF4-FFF2-40B4-BE49-F238E27FC236}">
                <a16:creationId xmlns:a16="http://schemas.microsoft.com/office/drawing/2014/main" id="{CE0CEA29-4770-145C-B4BC-7B73C0D9397D}"/>
              </a:ext>
            </a:extLst>
          </p:cNvPr>
          <p:cNvSpPr>
            <a:spLocks noGrp="1"/>
          </p:cNvSpPr>
          <p:nvPr>
            <p:ph idx="1"/>
          </p:nvPr>
        </p:nvSpPr>
        <p:spPr/>
        <p:txBody>
          <a:bodyPr>
            <a:normAutofit fontScale="92500" lnSpcReduction="10000"/>
          </a:bodyPr>
          <a:lstStyle/>
          <a:p>
            <a:pPr marL="285750" lvl="0" indent="-285750" algn="just" fontAlgn="base">
              <a:buFont typeface="Wingdings" panose="05000000000000000000" charset="0"/>
              <a:buChar char="q"/>
            </a:pPr>
            <a:endPar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@RestController : </a:t>
            </a:r>
            <a:r>
              <a:rPr lang="en-US" b="0" i="0" dirty="0">
                <a:solidFill>
                  <a:schemeClr val="tx1"/>
                </a:solidFill>
                <a:effectLst/>
                <a:latin typeface="Times New Roman" panose="02020603050405020304" pitchFamily="18" charset="0"/>
                <a:cs typeface="Times New Roman" panose="02020603050405020304" pitchFamily="18" charset="0"/>
              </a:rPr>
              <a:t>Spring RestController annotation is used to create RESTful web services using Spring MVC. Spring RestController takes care of mapping request data to the defined request handler method. Once response body is generated from the handler method, it converts it to JSON or XML response.</a:t>
            </a:r>
            <a:endParaRPr lang="en-US" altLang="zh-CN" sz="1800" strike="noStrike"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endParaRP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p:txBody>
      </p:sp>
    </p:spTree>
    <p:extLst>
      <p:ext uri="{BB962C8B-B14F-4D97-AF65-F5344CB8AC3E}">
        <p14:creationId xmlns:p14="http://schemas.microsoft.com/office/powerpoint/2010/main" val="320994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A078-EFF4-F13B-997E-8B474B0184B0}"/>
              </a:ext>
            </a:extLst>
          </p:cNvPr>
          <p:cNvSpPr>
            <a:spLocks noGrp="1"/>
          </p:cNvSpPr>
          <p:nvPr>
            <p:ph type="title"/>
          </p:nvPr>
        </p:nvSpPr>
        <p:spPr/>
        <p:txBody>
          <a:bodyPr/>
          <a:lstStyle/>
          <a:p>
            <a:r>
              <a:rPr lang="en-US" altLang="zh-CN" sz="3200"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dirty="0"/>
          </a:p>
        </p:txBody>
      </p:sp>
      <p:sp>
        <p:nvSpPr>
          <p:cNvPr id="3" name="Content Placeholder 2">
            <a:extLst>
              <a:ext uri="{FF2B5EF4-FFF2-40B4-BE49-F238E27FC236}">
                <a16:creationId xmlns:a16="http://schemas.microsoft.com/office/drawing/2014/main" id="{94B5094F-D5C9-6FE2-CA00-0677C9273134}"/>
              </a:ext>
            </a:extLst>
          </p:cNvPr>
          <p:cNvSpPr>
            <a:spLocks noGrp="1"/>
          </p:cNvSpPr>
          <p:nvPr>
            <p:ph idx="1"/>
          </p:nvPr>
        </p:nvSpPr>
        <p:spPr/>
        <p:txBody>
          <a:bodyPr/>
          <a:lstStyle/>
          <a:p>
            <a:pPr marL="285750" lvl="0" indent="-285750" algn="just" fontAlgn="base">
              <a:lnSpc>
                <a:spcPct val="100000"/>
              </a:lnSpc>
              <a:buFont typeface="Wingdings" panose="05000000000000000000" charset="0"/>
              <a:buChar char="q"/>
            </a:pPr>
            <a:r>
              <a:rPr lang="zh-CN"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@RequestBody:</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noProof="1">
                <a:solidFill>
                  <a:schemeClr val="tx1"/>
                </a:solidFill>
                <a:latin typeface="Times New Roman" panose="02020603050405020304" charset="0"/>
                <a:ea typeface="Calibri" panose="020F0502020204030204" charset="0"/>
                <a:cs typeface="Times New Roman" panose="02020603050405020304" charset="0"/>
                <a:sym typeface="Microsoft YaHei" panose="020B0503020204020204" charset="-122"/>
              </a:rPr>
              <a:t>.</a:t>
            </a:r>
          </a:p>
          <a:p>
            <a:pPr marL="285750" lvl="0" indent="-285750" algn="just" fontAlgn="base">
              <a:lnSpc>
                <a:spcPct val="100000"/>
              </a:lnSpc>
              <a:buFont typeface="Wingdings" panose="05000000000000000000" charset="0"/>
              <a:buChar char="q"/>
            </a:pPr>
            <a:endPar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extLst>
      <p:ext uri="{BB962C8B-B14F-4D97-AF65-F5344CB8AC3E}">
        <p14:creationId xmlns:p14="http://schemas.microsoft.com/office/powerpoint/2010/main" val="2049327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4294-0855-FE58-8BE8-619BDEEECD6B}"/>
              </a:ext>
            </a:extLst>
          </p:cNvPr>
          <p:cNvSpPr>
            <a:spLocks noGrp="1"/>
          </p:cNvSpPr>
          <p:nvPr>
            <p:ph type="title"/>
          </p:nvPr>
        </p:nvSpPr>
        <p:spPr/>
        <p:txBody>
          <a:bodyPr/>
          <a:lstStyle/>
          <a:p>
            <a:r>
              <a:rPr lang="en-US" altLang="zh-CN" sz="3200"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dirty="0"/>
          </a:p>
        </p:txBody>
      </p:sp>
      <p:sp>
        <p:nvSpPr>
          <p:cNvPr id="3" name="Content Placeholder 2">
            <a:extLst>
              <a:ext uri="{FF2B5EF4-FFF2-40B4-BE49-F238E27FC236}">
                <a16:creationId xmlns:a16="http://schemas.microsoft.com/office/drawing/2014/main" id="{89253A3C-16A9-E6AC-8D33-5FC6116AEFD3}"/>
              </a:ext>
            </a:extLst>
          </p:cNvPr>
          <p:cNvSpPr>
            <a:spLocks noGrp="1"/>
          </p:cNvSpPr>
          <p:nvPr>
            <p:ph idx="1"/>
          </p:nvPr>
        </p:nvSpPr>
        <p:spPr/>
        <p:txBody>
          <a:bodyPr>
            <a:normAutofit fontScale="92500" lnSpcReduction="20000"/>
          </a:bodyPr>
          <a:lstStyle/>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1800" b="1"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18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18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extLst>
      <p:ext uri="{BB962C8B-B14F-4D97-AF65-F5344CB8AC3E}">
        <p14:creationId xmlns:p14="http://schemas.microsoft.com/office/powerpoint/2010/main" val="677409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6B48-CE0E-F450-93B5-31CF08C4688F}"/>
              </a:ext>
            </a:extLst>
          </p:cNvPr>
          <p:cNvSpPr>
            <a:spLocks noGrp="1"/>
          </p:cNvSpPr>
          <p:nvPr>
            <p:ph type="title"/>
          </p:nvPr>
        </p:nvSpPr>
        <p:spPr/>
        <p:txBody>
          <a:bodyPr/>
          <a:lstStyle/>
          <a:p>
            <a:r>
              <a:rPr lang="en-US" altLang="zh-CN" sz="3200"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dirty="0"/>
          </a:p>
        </p:txBody>
      </p:sp>
      <p:sp>
        <p:nvSpPr>
          <p:cNvPr id="3" name="Content Placeholder 2">
            <a:extLst>
              <a:ext uri="{FF2B5EF4-FFF2-40B4-BE49-F238E27FC236}">
                <a16:creationId xmlns:a16="http://schemas.microsoft.com/office/drawing/2014/main" id="{47740A1C-50CA-0D47-FD0F-2B2C867701F8}"/>
              </a:ext>
            </a:extLst>
          </p:cNvPr>
          <p:cNvSpPr>
            <a:spLocks noGrp="1"/>
          </p:cNvSpPr>
          <p:nvPr>
            <p:ph idx="1"/>
          </p:nvPr>
        </p:nvSpPr>
        <p:spPr/>
        <p:txBody>
          <a:bodyPr/>
          <a:lstStyle/>
          <a:p>
            <a:pPr>
              <a:buFont typeface="Wingdings" panose="05000000000000000000" charset="0"/>
              <a:buChar char="q"/>
            </a:pPr>
            <a:r>
              <a:rPr lang="en-US" b="1" dirty="0">
                <a:latin typeface="Times New Roman" panose="02020603050405020304" charset="0"/>
                <a:cs typeface="Times New Roman" panose="02020603050405020304" charset="0"/>
              </a:rPr>
              <a:t>@ExceptionHandler:</a:t>
            </a:r>
            <a:r>
              <a:rPr lang="en-US" dirty="0">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a:buFont typeface="Wingdings" panose="05000000000000000000" charset="0"/>
              <a:buChar char="q"/>
            </a:pPr>
            <a:r>
              <a:rPr lang="en-US" b="1" dirty="0">
                <a:latin typeface="Times New Roman" panose="02020603050405020304" charset="0"/>
                <a:cs typeface="Times New Roman" panose="02020603050405020304" charset="0"/>
              </a:rPr>
              <a:t>@ControllerAdvice: </a:t>
            </a:r>
            <a:r>
              <a:rPr lang="en-US" dirty="0">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endParaRPr lang="en-IN" dirty="0"/>
          </a:p>
          <a:p>
            <a:pPr algn="l">
              <a:buFont typeface="Arial" panose="020B0604020202020204" pitchFamily="34" charset="0"/>
              <a:buChar char="•"/>
            </a:pPr>
            <a:r>
              <a:rPr lang="en-US" dirty="0">
                <a:latin typeface="Times New Roman" panose="02020603050405020304" charset="0"/>
                <a:cs typeface="Times New Roman" panose="02020603050405020304" charset="0"/>
              </a:rPr>
              <a:t>Handles Resource Not Found Exception</a:t>
            </a:r>
          </a:p>
          <a:p>
            <a:pPr algn="l">
              <a:buFont typeface="Arial" panose="020B0604020202020204" pitchFamily="34" charset="0"/>
              <a:buChar char="•"/>
            </a:pPr>
            <a:r>
              <a:rPr lang="en-US" dirty="0">
                <a:latin typeface="Times New Roman" panose="02020603050405020304" charset="0"/>
                <a:cs typeface="Times New Roman" panose="02020603050405020304" charset="0"/>
              </a:rPr>
              <a:t>Handles Method Argument Not Valid Exception  </a:t>
            </a:r>
          </a:p>
        </p:txBody>
      </p:sp>
    </p:spTree>
    <p:extLst>
      <p:ext uri="{BB962C8B-B14F-4D97-AF65-F5344CB8AC3E}">
        <p14:creationId xmlns:p14="http://schemas.microsoft.com/office/powerpoint/2010/main" val="1566210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TM02900722[[fn=Ion Boardroom]]</Template>
  <TotalTime>160</TotalTime>
  <Words>1206</Words>
  <Application>Microsoft Office PowerPoint</Application>
  <PresentationFormat>Widescreen</PresentationFormat>
  <Paragraphs>93</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vt:lpstr>
      <vt:lpstr>Calibri</vt:lpstr>
      <vt:lpstr>Century Gothic</vt:lpstr>
      <vt:lpstr>Times New Roman</vt:lpstr>
      <vt:lpstr>Wingdings</vt:lpstr>
      <vt:lpstr>Wingdings 3</vt:lpstr>
      <vt:lpstr>Ion Boardroom</vt:lpstr>
      <vt:lpstr>PowerPoint Presentation</vt:lpstr>
      <vt:lpstr>HOSPITAL MANAGEMENT SYSTEM</vt:lpstr>
      <vt:lpstr>INTRODUCTION</vt:lpstr>
      <vt:lpstr>TECHNOLOGIES USED</vt:lpstr>
      <vt:lpstr>REQUIRED SPECIFICATIONS</vt:lpstr>
      <vt:lpstr> SPRING ANNOTATIONS</vt:lpstr>
      <vt:lpstr> SPRING ANNOTATIONS</vt:lpstr>
      <vt:lpstr> SPRING ANNOTATIONS</vt:lpstr>
      <vt:lpstr> SPRING ANNOTATIONS</vt:lpstr>
      <vt:lpstr>SYSTEM FLOW DIAGRAM</vt:lpstr>
      <vt:lpstr>USER FLOW</vt:lpstr>
      <vt:lpstr>MODULES</vt:lpstr>
      <vt:lpstr>OUTPUT SCREENSHOTS                                    IN POSTMAN</vt:lpstr>
      <vt:lpstr>Output -</vt:lpstr>
      <vt:lpstr>Output -</vt:lpstr>
      <vt:lpstr>Output -</vt:lpstr>
      <vt:lpstr>Output -</vt:lpstr>
      <vt:lpstr>Browser outputs - </vt:lpstr>
      <vt:lpstr>Output</vt:lpstr>
      <vt:lpstr>Output</vt:lpstr>
      <vt:lpstr>Advantages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vijay kumar</dc:creator>
  <cp:lastModifiedBy>vijay kumar</cp:lastModifiedBy>
  <cp:revision>5</cp:revision>
  <dcterms:created xsi:type="dcterms:W3CDTF">2023-04-19T14:53:27Z</dcterms:created>
  <dcterms:modified xsi:type="dcterms:W3CDTF">2023-04-20T08:27:04Z</dcterms:modified>
</cp:coreProperties>
</file>